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10287000" cx="18288000"/>
  <p:notesSz cx="6858000" cy="9144000"/>
  <p:embeddedFontLst>
    <p:embeddedFont>
      <p:font typeface="Poppins"/>
      <p:bold r:id="rId26"/>
      <p:boldItalic r:id="rId27"/>
    </p:embeddedFont>
    <p:embeddedFont>
      <p:font typeface="Open Sans ExtraBold"/>
      <p:bold r:id="rId28"/>
      <p:boldItalic r:id="rId29"/>
    </p:embeddedFont>
    <p:embeddedFont>
      <p:font typeface="Open Sans"/>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2" roundtripDataSignature="AMtx7mjZClzLpKhJ38zLOd9BJ2UzwYt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0052F3-1395-4B4B-A8AE-43D7D54F68A1}">
  <a:tblStyle styleId="{530052F3-1395-4B4B-A8AE-43D7D54F68A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oppins-bold.fntdata"/><Relationship Id="rId25" Type="http://schemas.openxmlformats.org/officeDocument/2006/relationships/slide" Target="slides/slide19.xml"/><Relationship Id="rId28" Type="http://schemas.openxmlformats.org/officeDocument/2006/relationships/font" Target="fonts/OpenSansExtraBold-bold.fntdata"/><Relationship Id="rId27" Type="http://schemas.openxmlformats.org/officeDocument/2006/relationships/font" Target="fonts/Poppi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Extra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boldItalic.fntdata"/><Relationship Id="rId30"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5c587ec3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5c587ec3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c587ec3e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5c587ec3e4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1792288" y="612775"/>
            <a:ext cx="5486400" cy="4114800"/>
          </a:xfrm>
          <a:prstGeom prst="rect">
            <a:avLst/>
          </a:prstGeom>
          <a:noFill/>
          <a:ln>
            <a:noFill/>
          </a:ln>
        </p:spPr>
      </p:sp>
      <p:sp>
        <p:nvSpPr>
          <p:cNvPr id="64" name="Google Shape;64;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5.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29.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8.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4.png"/><Relationship Id="rId7"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8E2"/>
        </a:solidFill>
      </p:bgPr>
    </p:bg>
    <p:spTree>
      <p:nvGrpSpPr>
        <p:cNvPr id="83" name="Shape 83"/>
        <p:cNvGrpSpPr/>
        <p:nvPr/>
      </p:nvGrpSpPr>
      <p:grpSpPr>
        <a:xfrm>
          <a:off x="0" y="0"/>
          <a:ext cx="0" cy="0"/>
          <a:chOff x="0" y="0"/>
          <a:chExt cx="0" cy="0"/>
        </a:xfrm>
      </p:grpSpPr>
      <p:grpSp>
        <p:nvGrpSpPr>
          <p:cNvPr id="84" name="Google Shape;84;p1"/>
          <p:cNvGrpSpPr/>
          <p:nvPr/>
        </p:nvGrpSpPr>
        <p:grpSpPr>
          <a:xfrm rot="-1676701">
            <a:off x="-3150530" y="-525331"/>
            <a:ext cx="3956469" cy="5453949"/>
            <a:chOff x="0" y="-38100"/>
            <a:chExt cx="1042033" cy="1436431"/>
          </a:xfrm>
        </p:grpSpPr>
        <p:sp>
          <p:nvSpPr>
            <p:cNvPr id="85" name="Google Shape;85;p1"/>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86" name="Google Shape;86;p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 name="Google Shape;87;p1"/>
          <p:cNvGrpSpPr/>
          <p:nvPr/>
        </p:nvGrpSpPr>
        <p:grpSpPr>
          <a:xfrm rot="-1676701">
            <a:off x="-4240926" y="3270140"/>
            <a:ext cx="6640549" cy="9654680"/>
            <a:chOff x="0" y="-38100"/>
            <a:chExt cx="1748951" cy="2542796"/>
          </a:xfrm>
        </p:grpSpPr>
        <p:sp>
          <p:nvSpPr>
            <p:cNvPr id="88" name="Google Shape;88;p1"/>
            <p:cNvSpPr/>
            <p:nvPr/>
          </p:nvSpPr>
          <p:spPr>
            <a:xfrm>
              <a:off x="0" y="0"/>
              <a:ext cx="1748951" cy="2504696"/>
            </a:xfrm>
            <a:custGeom>
              <a:rect b="b" l="l" r="r" t="t"/>
              <a:pathLst>
                <a:path extrusionOk="0" h="2504696" w="1748951">
                  <a:moveTo>
                    <a:pt x="0" y="0"/>
                  </a:moveTo>
                  <a:lnTo>
                    <a:pt x="1748951" y="0"/>
                  </a:lnTo>
                  <a:lnTo>
                    <a:pt x="1748951" y="2504696"/>
                  </a:lnTo>
                  <a:lnTo>
                    <a:pt x="0" y="2504696"/>
                  </a:lnTo>
                  <a:close/>
                </a:path>
              </a:pathLst>
            </a:custGeom>
            <a:solidFill>
              <a:srgbClr val="A995A2"/>
            </a:solidFill>
            <a:ln>
              <a:noFill/>
            </a:ln>
          </p:spPr>
        </p:sp>
        <p:sp>
          <p:nvSpPr>
            <p:cNvPr id="89" name="Google Shape;89;p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 name="Google Shape;90;p1"/>
          <p:cNvSpPr/>
          <p:nvPr/>
        </p:nvSpPr>
        <p:spPr>
          <a:xfrm>
            <a:off x="634863" y="493536"/>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3">
              <a:alphaModFix/>
            </a:blip>
            <a:stretch>
              <a:fillRect b="0" l="0" r="0" t="0"/>
            </a:stretch>
          </a:blipFill>
          <a:ln>
            <a:noFill/>
          </a:ln>
        </p:spPr>
      </p:sp>
      <p:sp>
        <p:nvSpPr>
          <p:cNvPr id="91" name="Google Shape;91;p1"/>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4">
              <a:alphaModFix/>
            </a:blip>
            <a:stretch>
              <a:fillRect b="0" l="0" r="0" t="0"/>
            </a:stretch>
          </a:blipFill>
          <a:ln>
            <a:noFill/>
          </a:ln>
        </p:spPr>
      </p:sp>
      <p:grpSp>
        <p:nvGrpSpPr>
          <p:cNvPr id="92" name="Google Shape;92;p1"/>
          <p:cNvGrpSpPr/>
          <p:nvPr/>
        </p:nvGrpSpPr>
        <p:grpSpPr>
          <a:xfrm rot="-1676701">
            <a:off x="17413273" y="7854875"/>
            <a:ext cx="3956469" cy="5453949"/>
            <a:chOff x="0" y="-38100"/>
            <a:chExt cx="1042033" cy="1436431"/>
          </a:xfrm>
        </p:grpSpPr>
        <p:sp>
          <p:nvSpPr>
            <p:cNvPr id="93" name="Google Shape;93;p1"/>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94" name="Google Shape;94;p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 name="Google Shape;95;p1"/>
          <p:cNvGrpSpPr/>
          <p:nvPr/>
        </p:nvGrpSpPr>
        <p:grpSpPr>
          <a:xfrm rot="-1676701">
            <a:off x="17666581" y="6797715"/>
            <a:ext cx="3956469" cy="5453949"/>
            <a:chOff x="0" y="-38100"/>
            <a:chExt cx="1042033" cy="1436431"/>
          </a:xfrm>
        </p:grpSpPr>
        <p:sp>
          <p:nvSpPr>
            <p:cNvPr id="96" name="Google Shape;96;p1"/>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A995A2"/>
            </a:solidFill>
            <a:ln>
              <a:noFill/>
            </a:ln>
          </p:spPr>
        </p:sp>
        <p:sp>
          <p:nvSpPr>
            <p:cNvPr id="97" name="Google Shape;97;p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 name="Google Shape;98;p1"/>
          <p:cNvGrpSpPr/>
          <p:nvPr/>
        </p:nvGrpSpPr>
        <p:grpSpPr>
          <a:xfrm>
            <a:off x="1554127" y="3109860"/>
            <a:ext cx="18963123" cy="4396038"/>
            <a:chOff x="0" y="0"/>
            <a:chExt cx="25284164" cy="5861384"/>
          </a:xfrm>
        </p:grpSpPr>
        <p:sp>
          <p:nvSpPr>
            <p:cNvPr id="99" name="Google Shape;99;p1"/>
            <p:cNvSpPr txBox="1"/>
            <p:nvPr/>
          </p:nvSpPr>
          <p:spPr>
            <a:xfrm>
              <a:off x="3449312" y="284914"/>
              <a:ext cx="19961468" cy="4128552"/>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b="0" i="0" lang="en-US" sz="10749" u="none" cap="none" strike="noStrike">
                  <a:solidFill>
                    <a:srgbClr val="172F4F"/>
                  </a:solidFill>
                  <a:latin typeface="Arial"/>
                  <a:ea typeface="Arial"/>
                  <a:cs typeface="Arial"/>
                  <a:sym typeface="Arial"/>
                </a:rPr>
                <a:t>GAMBAR DAN </a:t>
              </a:r>
              <a:endParaRPr/>
            </a:p>
            <a:p>
              <a:pPr indent="0" lvl="0" marL="0" marR="0" rtl="0" algn="just">
                <a:lnSpc>
                  <a:spcPct val="110000"/>
                </a:lnSpc>
                <a:spcBef>
                  <a:spcPts val="0"/>
                </a:spcBef>
                <a:spcAft>
                  <a:spcPts val="0"/>
                </a:spcAft>
                <a:buNone/>
              </a:pPr>
              <a:r>
                <a:rPr b="0" i="0" lang="en-US" sz="10749" u="none" cap="none" strike="noStrike">
                  <a:solidFill>
                    <a:srgbClr val="172F4F"/>
                  </a:solidFill>
                  <a:latin typeface="Arial"/>
                  <a:ea typeface="Arial"/>
                  <a:cs typeface="Arial"/>
                  <a:sym typeface="Arial"/>
                </a:rPr>
                <a:t>SAMPUL MAJALAH</a:t>
              </a:r>
              <a:endParaRPr/>
            </a:p>
          </p:txBody>
        </p:sp>
        <p:sp>
          <p:nvSpPr>
            <p:cNvPr id="100" name="Google Shape;100;p1"/>
            <p:cNvSpPr/>
            <p:nvPr/>
          </p:nvSpPr>
          <p:spPr>
            <a:xfrm>
              <a:off x="0" y="0"/>
              <a:ext cx="2564355" cy="5861384"/>
            </a:xfrm>
            <a:custGeom>
              <a:rect b="b" l="l" r="r" t="t"/>
              <a:pathLst>
                <a:path extrusionOk="0" h="5861384" w="2564355">
                  <a:moveTo>
                    <a:pt x="0" y="0"/>
                  </a:moveTo>
                  <a:lnTo>
                    <a:pt x="2564355" y="0"/>
                  </a:lnTo>
                  <a:lnTo>
                    <a:pt x="2564355" y="5861384"/>
                  </a:lnTo>
                  <a:lnTo>
                    <a:pt x="0" y="5861384"/>
                  </a:lnTo>
                  <a:lnTo>
                    <a:pt x="0" y="0"/>
                  </a:lnTo>
                  <a:close/>
                </a:path>
              </a:pathLst>
            </a:custGeom>
            <a:blipFill rotWithShape="1">
              <a:blip r:embed="rId5">
                <a:alphaModFix/>
              </a:blip>
              <a:stretch>
                <a:fillRect b="0" l="0" r="0" t="0"/>
              </a:stretch>
            </a:blipFill>
            <a:ln>
              <a:noFill/>
            </a:ln>
          </p:spPr>
        </p:sp>
        <p:sp>
          <p:nvSpPr>
            <p:cNvPr id="101" name="Google Shape;101;p1"/>
            <p:cNvSpPr txBox="1"/>
            <p:nvPr/>
          </p:nvSpPr>
          <p:spPr>
            <a:xfrm>
              <a:off x="3449312" y="4972111"/>
              <a:ext cx="21834852" cy="889272"/>
            </a:xfrm>
            <a:prstGeom prst="rect">
              <a:avLst/>
            </a:prstGeom>
            <a:noFill/>
            <a:ln>
              <a:noFill/>
            </a:ln>
          </p:spPr>
          <p:txBody>
            <a:bodyPr anchorCtr="0" anchor="t" bIns="0" lIns="0" spcFirstLastPara="1" rIns="0" wrap="square" tIns="0">
              <a:spAutoFit/>
            </a:bodyPr>
            <a:lstStyle/>
            <a:p>
              <a:pPr indent="0" lvl="0" marL="0" marR="0" rtl="0" algn="l">
                <a:lnSpc>
                  <a:spcPct val="139990"/>
                </a:lnSpc>
                <a:spcBef>
                  <a:spcPts val="0"/>
                </a:spcBef>
                <a:spcAft>
                  <a:spcPts val="0"/>
                </a:spcAft>
                <a:buNone/>
              </a:pPr>
              <a:r>
                <a:rPr b="1" i="0" lang="en-US" sz="4036" u="none" cap="none" strike="noStrike">
                  <a:solidFill>
                    <a:srgbClr val="172F4F"/>
                  </a:solidFill>
                  <a:latin typeface="Sniglet"/>
                  <a:ea typeface="Sniglet"/>
                  <a:cs typeface="Sniglet"/>
                  <a:sym typeface="Sniglet"/>
                </a:rPr>
                <a:t>Disusun oleh Ms. Ancila</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8E2"/>
        </a:solidFill>
      </p:bgPr>
    </p:bg>
    <p:spTree>
      <p:nvGrpSpPr>
        <p:cNvPr id="270" name="Shape 270"/>
        <p:cNvGrpSpPr/>
        <p:nvPr/>
      </p:nvGrpSpPr>
      <p:grpSpPr>
        <a:xfrm>
          <a:off x="0" y="0"/>
          <a:ext cx="0" cy="0"/>
          <a:chOff x="0" y="0"/>
          <a:chExt cx="0" cy="0"/>
        </a:xfrm>
      </p:grpSpPr>
      <p:grpSp>
        <p:nvGrpSpPr>
          <p:cNvPr id="271" name="Google Shape;271;p11"/>
          <p:cNvGrpSpPr/>
          <p:nvPr/>
        </p:nvGrpSpPr>
        <p:grpSpPr>
          <a:xfrm rot="-3586574">
            <a:off x="-4357318" y="-1630513"/>
            <a:ext cx="6768216" cy="5922189"/>
            <a:chOff x="0" y="0"/>
            <a:chExt cx="812800" cy="711200"/>
          </a:xfrm>
        </p:grpSpPr>
        <p:sp>
          <p:nvSpPr>
            <p:cNvPr id="272" name="Google Shape;272;p1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FC2C0"/>
            </a:solidFill>
            <a:ln>
              <a:noFill/>
            </a:ln>
          </p:spPr>
        </p:sp>
        <p:sp>
          <p:nvSpPr>
            <p:cNvPr id="273" name="Google Shape;273;p1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4" name="Google Shape;274;p11"/>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3">
              <a:alphaModFix/>
            </a:blip>
            <a:stretch>
              <a:fillRect b="0" l="0" r="0" t="0"/>
            </a:stretch>
          </a:blipFill>
          <a:ln>
            <a:noFill/>
          </a:ln>
        </p:spPr>
      </p:sp>
      <p:grpSp>
        <p:nvGrpSpPr>
          <p:cNvPr id="275" name="Google Shape;275;p11"/>
          <p:cNvGrpSpPr/>
          <p:nvPr/>
        </p:nvGrpSpPr>
        <p:grpSpPr>
          <a:xfrm rot="-1676701">
            <a:off x="17413273" y="7854875"/>
            <a:ext cx="3956469" cy="5453949"/>
            <a:chOff x="0" y="-38100"/>
            <a:chExt cx="1042033" cy="1436431"/>
          </a:xfrm>
        </p:grpSpPr>
        <p:sp>
          <p:nvSpPr>
            <p:cNvPr id="276" name="Google Shape;276;p11"/>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277" name="Google Shape;277;p1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8" name="Google Shape;278;p11"/>
          <p:cNvGrpSpPr/>
          <p:nvPr/>
        </p:nvGrpSpPr>
        <p:grpSpPr>
          <a:xfrm rot="-1676701">
            <a:off x="17666581" y="6797715"/>
            <a:ext cx="3956469" cy="5453949"/>
            <a:chOff x="0" y="-38100"/>
            <a:chExt cx="1042033" cy="1436431"/>
          </a:xfrm>
        </p:grpSpPr>
        <p:sp>
          <p:nvSpPr>
            <p:cNvPr id="279" name="Google Shape;279;p11"/>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A995A2"/>
            </a:solidFill>
            <a:ln>
              <a:noFill/>
            </a:ln>
          </p:spPr>
        </p:sp>
        <p:sp>
          <p:nvSpPr>
            <p:cNvPr id="280" name="Google Shape;280;p1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1" name="Google Shape;281;p11"/>
          <p:cNvGrpSpPr/>
          <p:nvPr/>
        </p:nvGrpSpPr>
        <p:grpSpPr>
          <a:xfrm>
            <a:off x="-3546033" y="4469647"/>
            <a:ext cx="6768216" cy="5922189"/>
            <a:chOff x="0" y="0"/>
            <a:chExt cx="812800" cy="711200"/>
          </a:xfrm>
        </p:grpSpPr>
        <p:sp>
          <p:nvSpPr>
            <p:cNvPr id="282" name="Google Shape;282;p1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995A2"/>
            </a:solidFill>
            <a:ln>
              <a:noFill/>
            </a:ln>
          </p:spPr>
        </p:sp>
        <p:sp>
          <p:nvSpPr>
            <p:cNvPr id="283" name="Google Shape;283;p1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4" name="Google Shape;284;p11"/>
          <p:cNvSpPr/>
          <p:nvPr/>
        </p:nvSpPr>
        <p:spPr>
          <a:xfrm>
            <a:off x="-161925" y="2993686"/>
            <a:ext cx="2999074" cy="3356107"/>
          </a:xfrm>
          <a:custGeom>
            <a:rect b="b" l="l" r="r" t="t"/>
            <a:pathLst>
              <a:path extrusionOk="0" h="3356107" w="2999074">
                <a:moveTo>
                  <a:pt x="0" y="0"/>
                </a:moveTo>
                <a:lnTo>
                  <a:pt x="2999074" y="0"/>
                </a:lnTo>
                <a:lnTo>
                  <a:pt x="2999074" y="3356107"/>
                </a:lnTo>
                <a:lnTo>
                  <a:pt x="0" y="3356107"/>
                </a:lnTo>
                <a:lnTo>
                  <a:pt x="0" y="0"/>
                </a:lnTo>
                <a:close/>
              </a:path>
            </a:pathLst>
          </a:custGeom>
          <a:blipFill rotWithShape="1">
            <a:blip r:embed="rId4">
              <a:alphaModFix/>
            </a:blip>
            <a:stretch>
              <a:fillRect b="0" l="0" r="0" t="0"/>
            </a:stretch>
          </a:blipFill>
          <a:ln>
            <a:noFill/>
          </a:ln>
        </p:spPr>
      </p:sp>
      <p:graphicFrame>
        <p:nvGraphicFramePr>
          <p:cNvPr id="285" name="Google Shape;285;p11"/>
          <p:cNvGraphicFramePr/>
          <p:nvPr/>
        </p:nvGraphicFramePr>
        <p:xfrm>
          <a:off x="3461940" y="1435186"/>
          <a:ext cx="3000000" cy="3000000"/>
        </p:xfrm>
        <a:graphic>
          <a:graphicData uri="http://schemas.openxmlformats.org/drawingml/2006/table">
            <a:tbl>
              <a:tblPr>
                <a:noFill/>
                <a:tableStyleId>{530052F3-1395-4B4B-A8AE-43D7D54F68A1}</a:tableStyleId>
              </a:tblPr>
              <a:tblGrid>
                <a:gridCol w="3649050"/>
                <a:gridCol w="9576100"/>
              </a:tblGrid>
              <a:tr h="1148100">
                <a:tc>
                  <a:txBody>
                    <a:bodyPr/>
                    <a:lstStyle/>
                    <a:p>
                      <a:pPr indent="0" lvl="0" marL="0" marR="0" rtl="0" algn="ctr">
                        <a:lnSpc>
                          <a:spcPct val="140021"/>
                        </a:lnSpc>
                        <a:spcBef>
                          <a:spcPts val="0"/>
                        </a:spcBef>
                        <a:spcAft>
                          <a:spcPts val="0"/>
                        </a:spcAft>
                        <a:buNone/>
                      </a:pPr>
                      <a:r>
                        <a:rPr b="1" i="1" lang="en-US" sz="1899" u="none" cap="none" strike="noStrike">
                          <a:solidFill>
                            <a:srgbClr val="000000"/>
                          </a:solidFill>
                          <a:latin typeface="Open Sans"/>
                          <a:ea typeface="Open Sans"/>
                          <a:cs typeface="Open Sans"/>
                          <a:sym typeface="Open Sans"/>
                        </a:rPr>
                        <a:t>Title </a:t>
                      </a:r>
                      <a:r>
                        <a:rPr b="1" lang="en-US" sz="1899" u="none" cap="none" strike="noStrike">
                          <a:solidFill>
                            <a:srgbClr val="000000"/>
                          </a:solidFill>
                          <a:latin typeface="Open Sans"/>
                          <a:ea typeface="Open Sans"/>
                          <a:cs typeface="Open Sans"/>
                          <a:sym typeface="Open Sans"/>
                        </a:rPr>
                        <a:t>(Judul)</a:t>
                      </a:r>
                      <a:endParaRPr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Open Sans"/>
                          <a:ea typeface="Open Sans"/>
                          <a:cs typeface="Open Sans"/>
                          <a:sym typeface="Open Sans"/>
                        </a:rPr>
                        <a:t>Penggunaan jenis font dan warna dan hubungannya dengan jenis majalah dan sasaran (pembaca) majalah</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482975">
                <a:tc>
                  <a:txBody>
                    <a:bodyPr/>
                    <a:lstStyle/>
                    <a:p>
                      <a:pPr indent="0" lvl="0" marL="0" marR="0" rtl="0" algn="ctr">
                        <a:lnSpc>
                          <a:spcPct val="140021"/>
                        </a:lnSpc>
                        <a:spcBef>
                          <a:spcPts val="0"/>
                        </a:spcBef>
                        <a:spcAft>
                          <a:spcPts val="0"/>
                        </a:spcAft>
                        <a:buNone/>
                      </a:pPr>
                      <a:r>
                        <a:rPr i="1" lang="en-US" sz="1899" u="none" cap="none" strike="noStrike">
                          <a:solidFill>
                            <a:srgbClr val="000000"/>
                          </a:solidFill>
                          <a:latin typeface="Open Sans ExtraBold"/>
                          <a:ea typeface="Open Sans ExtraBold"/>
                          <a:cs typeface="Open Sans ExtraBold"/>
                          <a:sym typeface="Open Sans ExtraBold"/>
                        </a:rPr>
                        <a:t>Ears and Teasers</a:t>
                      </a:r>
                      <a:endParaRPr i="1"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000000"/>
                          </a:solidFill>
                          <a:latin typeface="Open Sans ExtraBold"/>
                          <a:ea typeface="Open Sans ExtraBold"/>
                          <a:cs typeface="Open Sans ExtraBold"/>
                          <a:sym typeface="Open Sans ExtraBold"/>
                        </a:rPr>
                        <a:t>Bertujuan untuk memancing pembaca agar melihat lebih jauh isi majalah.</a:t>
                      </a:r>
                      <a:endParaRPr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482975">
                <a:tc>
                  <a:txBody>
                    <a:bodyPr/>
                    <a:lstStyle/>
                    <a:p>
                      <a:pPr indent="0" lvl="0" marL="0" marR="0" rtl="0" algn="ctr">
                        <a:lnSpc>
                          <a:spcPct val="140021"/>
                        </a:lnSpc>
                        <a:spcBef>
                          <a:spcPts val="0"/>
                        </a:spcBef>
                        <a:spcAft>
                          <a:spcPts val="0"/>
                        </a:spcAft>
                        <a:buNone/>
                      </a:pPr>
                      <a:r>
                        <a:rPr i="1" lang="en-US" sz="1899" u="none" cap="none" strike="noStrike">
                          <a:solidFill>
                            <a:srgbClr val="000000"/>
                          </a:solidFill>
                          <a:latin typeface="Open Sans ExtraBold"/>
                          <a:ea typeface="Open Sans ExtraBold"/>
                          <a:cs typeface="Open Sans ExtraBold"/>
                          <a:sym typeface="Open Sans ExtraBold"/>
                        </a:rPr>
                        <a:t>Headlines</a:t>
                      </a:r>
                      <a:endParaRPr i="1"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000000"/>
                          </a:solidFill>
                          <a:latin typeface="Open Sans ExtraBold"/>
                          <a:ea typeface="Open Sans ExtraBold"/>
                          <a:cs typeface="Open Sans ExtraBold"/>
                          <a:sym typeface="Open Sans ExtraBold"/>
                        </a:rPr>
                        <a:t>Pernyataan, pertanyaan, atau frasa yang menarik perhatian pembaca yang merupakan artikel utama.</a:t>
                      </a:r>
                      <a:endParaRPr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482975">
                <a:tc>
                  <a:txBody>
                    <a:bodyPr/>
                    <a:lstStyle/>
                    <a:p>
                      <a:pPr indent="0" lvl="0" marL="0" marR="0" rtl="0" algn="ctr">
                        <a:lnSpc>
                          <a:spcPct val="140021"/>
                        </a:lnSpc>
                        <a:spcBef>
                          <a:spcPts val="0"/>
                        </a:spcBef>
                        <a:spcAft>
                          <a:spcPts val="0"/>
                        </a:spcAft>
                        <a:buNone/>
                      </a:pPr>
                      <a:r>
                        <a:rPr i="1" lang="en-US" sz="1899" u="none" cap="none" strike="noStrike">
                          <a:solidFill>
                            <a:srgbClr val="000000"/>
                          </a:solidFill>
                          <a:latin typeface="Open Sans ExtraBold"/>
                          <a:ea typeface="Open Sans ExtraBold"/>
                          <a:cs typeface="Open Sans ExtraBold"/>
                          <a:sym typeface="Open Sans ExtraBold"/>
                        </a:rPr>
                        <a:t>Photograph</a:t>
                      </a:r>
                      <a:r>
                        <a:rPr lang="en-US" sz="1899" u="none" cap="none" strike="noStrike">
                          <a:solidFill>
                            <a:srgbClr val="000000"/>
                          </a:solidFill>
                          <a:latin typeface="Open Sans ExtraBold"/>
                          <a:ea typeface="Open Sans ExtraBold"/>
                          <a:cs typeface="Open Sans ExtraBold"/>
                          <a:sym typeface="Open Sans ExtraBold"/>
                        </a:rPr>
                        <a:t> (f</a:t>
                      </a:r>
                      <a:r>
                        <a:rPr lang="en-US" sz="1899" u="none" cap="none" strike="noStrike">
                          <a:solidFill>
                            <a:srgbClr val="000000"/>
                          </a:solidFill>
                          <a:latin typeface="Open Sans ExtraBold"/>
                          <a:ea typeface="Open Sans ExtraBold"/>
                          <a:cs typeface="Open Sans ExtraBold"/>
                          <a:sym typeface="Open Sans ExtraBold"/>
                        </a:rPr>
                        <a:t>oto</a:t>
                      </a:r>
                      <a:r>
                        <a:rPr lang="en-US" sz="1899" u="none" cap="none" strike="noStrike">
                          <a:solidFill>
                            <a:srgbClr val="000000"/>
                          </a:solidFill>
                          <a:latin typeface="Open Sans ExtraBold"/>
                          <a:ea typeface="Open Sans ExtraBold"/>
                          <a:cs typeface="Open Sans ExtraBold"/>
                          <a:sym typeface="Open Sans ExtraBold"/>
                        </a:rPr>
                        <a:t>)</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000000"/>
                          </a:solidFill>
                          <a:latin typeface="Open Sans ExtraBold"/>
                          <a:ea typeface="Open Sans ExtraBold"/>
                          <a:cs typeface="Open Sans ExtraBold"/>
                          <a:sym typeface="Open Sans ExtraBold"/>
                        </a:rPr>
                        <a:t>Sebagian besar sampul majalah memuat foto seorang atau beberapa orang tokoh.</a:t>
                      </a:r>
                      <a:endParaRPr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148100">
                <a:tc>
                  <a:txBody>
                    <a:bodyPr/>
                    <a:lstStyle/>
                    <a:p>
                      <a:pPr indent="0" lvl="0" marL="0" marR="0" rtl="0" algn="ctr">
                        <a:lnSpc>
                          <a:spcPct val="140021"/>
                        </a:lnSpc>
                        <a:spcBef>
                          <a:spcPts val="0"/>
                        </a:spcBef>
                        <a:spcAft>
                          <a:spcPts val="0"/>
                        </a:spcAft>
                        <a:buNone/>
                      </a:pPr>
                      <a:r>
                        <a:rPr b="1" i="1" lang="en-US" sz="1899" u="none" cap="none" strike="noStrike">
                          <a:solidFill>
                            <a:srgbClr val="000000"/>
                          </a:solidFill>
                          <a:latin typeface="Open Sans ExtraBold"/>
                          <a:ea typeface="Open Sans ExtraBold"/>
                          <a:cs typeface="Open Sans ExtraBold"/>
                          <a:sym typeface="Open Sans ExtraBold"/>
                        </a:rPr>
                        <a:t>Symbols</a:t>
                      </a:r>
                      <a:r>
                        <a:rPr i="1" lang="en-US" sz="1899" u="none" cap="none" strike="noStrike">
                          <a:solidFill>
                            <a:srgbClr val="000000"/>
                          </a:solidFill>
                          <a:latin typeface="Open Sans ExtraBold"/>
                          <a:ea typeface="Open Sans ExtraBold"/>
                          <a:cs typeface="Open Sans ExtraBold"/>
                          <a:sym typeface="Open Sans ExtraBold"/>
                        </a:rPr>
                        <a:t> </a:t>
                      </a:r>
                      <a:r>
                        <a:rPr lang="en-US" sz="1899" u="none" cap="none" strike="noStrike">
                          <a:solidFill>
                            <a:srgbClr val="000000"/>
                          </a:solidFill>
                          <a:latin typeface="Open Sans ExtraBold"/>
                          <a:ea typeface="Open Sans ExtraBold"/>
                          <a:cs typeface="Open Sans ExtraBold"/>
                          <a:sym typeface="Open Sans ExtraBold"/>
                        </a:rPr>
                        <a:t>(</a:t>
                      </a:r>
                      <a:r>
                        <a:rPr lang="en-US" sz="1899" u="none" cap="none" strike="noStrike">
                          <a:solidFill>
                            <a:srgbClr val="000000"/>
                          </a:solidFill>
                          <a:latin typeface="Open Sans ExtraBold"/>
                          <a:ea typeface="Open Sans ExtraBold"/>
                          <a:cs typeface="Open Sans ExtraBold"/>
                          <a:sym typeface="Open Sans ExtraBold"/>
                        </a:rPr>
                        <a:t>simbol</a:t>
                      </a:r>
                      <a:r>
                        <a:rPr lang="en-US" sz="1899" u="none" cap="none" strike="noStrike">
                          <a:solidFill>
                            <a:srgbClr val="000000"/>
                          </a:solidFill>
                          <a:latin typeface="Open Sans ExtraBold"/>
                          <a:ea typeface="Open Sans ExtraBold"/>
                          <a:cs typeface="Open Sans ExtraBold"/>
                          <a:sym typeface="Open Sans ExtraBold"/>
                        </a:rPr>
                        <a:t>)</a:t>
                      </a:r>
                      <a:endParaRPr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000000"/>
                          </a:solidFill>
                          <a:latin typeface="Open Sans ExtraBold"/>
                          <a:ea typeface="Open Sans ExtraBold"/>
                          <a:cs typeface="Open Sans ExtraBold"/>
                          <a:sym typeface="Open Sans ExtraBold"/>
                        </a:rPr>
                        <a:t>Objek/benda biasanya melambangkan gagasan abstrak.</a:t>
                      </a:r>
                      <a:endParaRPr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817850">
                <a:tc>
                  <a:txBody>
                    <a:bodyPr/>
                    <a:lstStyle/>
                    <a:p>
                      <a:pPr indent="0" lvl="0" marL="0" marR="0" rtl="0" algn="ctr">
                        <a:lnSpc>
                          <a:spcPct val="140021"/>
                        </a:lnSpc>
                        <a:spcBef>
                          <a:spcPts val="0"/>
                        </a:spcBef>
                        <a:spcAft>
                          <a:spcPts val="0"/>
                        </a:spcAft>
                        <a:buNone/>
                      </a:pPr>
                      <a:r>
                        <a:rPr i="1" lang="en-US" sz="1899" u="none" cap="none" strike="noStrike">
                          <a:solidFill>
                            <a:srgbClr val="000000"/>
                          </a:solidFill>
                          <a:latin typeface="Open Sans ExtraBold"/>
                          <a:ea typeface="Open Sans ExtraBold"/>
                          <a:cs typeface="Open Sans ExtraBold"/>
                          <a:sym typeface="Open Sans ExtraBold"/>
                        </a:rPr>
                        <a:t>Lighting and Colour </a:t>
                      </a:r>
                      <a:r>
                        <a:rPr lang="en-US" sz="1899" u="none" cap="none" strike="noStrike">
                          <a:solidFill>
                            <a:srgbClr val="000000"/>
                          </a:solidFill>
                          <a:latin typeface="Open Sans ExtraBold"/>
                          <a:ea typeface="Open Sans ExtraBold"/>
                          <a:cs typeface="Open Sans ExtraBold"/>
                          <a:sym typeface="Open Sans ExtraBold"/>
                        </a:rPr>
                        <a:t>(</a:t>
                      </a:r>
                      <a:r>
                        <a:rPr lang="en-US" sz="1899" u="none" cap="none" strike="noStrike">
                          <a:solidFill>
                            <a:srgbClr val="000000"/>
                          </a:solidFill>
                          <a:latin typeface="Open Sans ExtraBold"/>
                          <a:ea typeface="Open Sans ExtraBold"/>
                          <a:cs typeface="Open Sans ExtraBold"/>
                          <a:sym typeface="Open Sans ExtraBold"/>
                        </a:rPr>
                        <a:t>Pencahayaan dan Warna</a:t>
                      </a:r>
                      <a:r>
                        <a:rPr lang="en-US" sz="1899" u="none" cap="none" strike="noStrike">
                          <a:solidFill>
                            <a:srgbClr val="000000"/>
                          </a:solidFill>
                          <a:latin typeface="Open Sans ExtraBold"/>
                          <a:ea typeface="Open Sans ExtraBold"/>
                          <a:cs typeface="Open Sans ExtraBold"/>
                          <a:sym typeface="Open Sans ExtraBold"/>
                        </a:rPr>
                        <a:t>)</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000000"/>
                          </a:solidFill>
                          <a:latin typeface="Open Sans ExtraBold"/>
                          <a:ea typeface="Open Sans ExtraBold"/>
                          <a:cs typeface="Open Sans ExtraBold"/>
                          <a:sym typeface="Open Sans ExtraBold"/>
                        </a:rPr>
                        <a:t>Pencahayaan dan warna juga memberikan efek tertentu pada sampul majalah. Contohnya, warna-warna cerah biasanya melambangkan kehangatan atau keceriaan.</a:t>
                      </a:r>
                      <a:endParaRPr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286" name="Google Shape;286;p11"/>
          <p:cNvSpPr txBox="1"/>
          <p:nvPr/>
        </p:nvSpPr>
        <p:spPr>
          <a:xfrm>
            <a:off x="3546802" y="230825"/>
            <a:ext cx="12629059" cy="151002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300" u="none" cap="none" strike="noStrike">
                <a:solidFill>
                  <a:srgbClr val="172F4F"/>
                </a:solidFill>
                <a:latin typeface="Arial"/>
                <a:ea typeface="Arial"/>
                <a:cs typeface="Arial"/>
                <a:sym typeface="Arial"/>
              </a:rPr>
              <a:t>UNSUR-UNSUR DALAM SAMPUL MAJALAH</a:t>
            </a:r>
            <a:endParaRPr/>
          </a:p>
          <a:p>
            <a:pPr indent="0" lvl="0" marL="0" marR="0" rtl="0" algn="ctr">
              <a:lnSpc>
                <a:spcPct val="140000"/>
              </a:lnSpc>
              <a:spcBef>
                <a:spcPts val="0"/>
              </a:spcBef>
              <a:spcAft>
                <a:spcPts val="0"/>
              </a:spcAft>
              <a:buNone/>
            </a:pPr>
            <a:r>
              <a:t/>
            </a:r>
            <a:endParaRPr b="0" i="0" sz="4300" u="none" cap="none" strike="noStrike">
              <a:solidFill>
                <a:srgbClr val="172F4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8E2"/>
        </a:solidFill>
      </p:bgPr>
    </p:bg>
    <p:spTree>
      <p:nvGrpSpPr>
        <p:cNvPr id="290" name="Shape 290"/>
        <p:cNvGrpSpPr/>
        <p:nvPr/>
      </p:nvGrpSpPr>
      <p:grpSpPr>
        <a:xfrm>
          <a:off x="0" y="0"/>
          <a:ext cx="0" cy="0"/>
          <a:chOff x="0" y="0"/>
          <a:chExt cx="0" cy="0"/>
        </a:xfrm>
      </p:grpSpPr>
      <p:sp>
        <p:nvSpPr>
          <p:cNvPr id="291" name="Google Shape;291;p12"/>
          <p:cNvSpPr/>
          <p:nvPr/>
        </p:nvSpPr>
        <p:spPr>
          <a:xfrm>
            <a:off x="16753025" y="-684730"/>
            <a:ext cx="3069950" cy="2037331"/>
          </a:xfrm>
          <a:custGeom>
            <a:rect b="b" l="l" r="r" t="t"/>
            <a:pathLst>
              <a:path extrusionOk="0" h="2037331" w="3069950">
                <a:moveTo>
                  <a:pt x="0" y="0"/>
                </a:moveTo>
                <a:lnTo>
                  <a:pt x="3069950" y="0"/>
                </a:lnTo>
                <a:lnTo>
                  <a:pt x="3069950" y="2037330"/>
                </a:lnTo>
                <a:lnTo>
                  <a:pt x="0" y="2037330"/>
                </a:lnTo>
                <a:lnTo>
                  <a:pt x="0" y="0"/>
                </a:lnTo>
                <a:close/>
              </a:path>
            </a:pathLst>
          </a:custGeom>
          <a:blipFill rotWithShape="1">
            <a:blip r:embed="rId3">
              <a:alphaModFix/>
            </a:blip>
            <a:stretch>
              <a:fillRect b="0" l="0" r="0" t="0"/>
            </a:stretch>
          </a:blipFill>
          <a:ln>
            <a:noFill/>
          </a:ln>
        </p:spPr>
      </p:sp>
      <p:grpSp>
        <p:nvGrpSpPr>
          <p:cNvPr id="292" name="Google Shape;292;p12"/>
          <p:cNvGrpSpPr/>
          <p:nvPr/>
        </p:nvGrpSpPr>
        <p:grpSpPr>
          <a:xfrm rot="-1676701">
            <a:off x="17810844" y="8216239"/>
            <a:ext cx="3956469" cy="5453949"/>
            <a:chOff x="0" y="-38100"/>
            <a:chExt cx="1042033" cy="1436431"/>
          </a:xfrm>
        </p:grpSpPr>
        <p:sp>
          <p:nvSpPr>
            <p:cNvPr id="293" name="Google Shape;293;p12"/>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294" name="Google Shape;294;p1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5" name="Google Shape;295;p12"/>
          <p:cNvSpPr/>
          <p:nvPr/>
        </p:nvSpPr>
        <p:spPr>
          <a:xfrm>
            <a:off x="6137569" y="3147971"/>
            <a:ext cx="5375343" cy="4586983"/>
          </a:xfrm>
          <a:custGeom>
            <a:rect b="b" l="l" r="r" t="t"/>
            <a:pathLst>
              <a:path extrusionOk="0" h="4100326" w="4805044">
                <a:moveTo>
                  <a:pt x="4680584" y="4100326"/>
                </a:moveTo>
                <a:lnTo>
                  <a:pt x="124460" y="4100326"/>
                </a:lnTo>
                <a:cubicBezTo>
                  <a:pt x="55880" y="4100326"/>
                  <a:pt x="0" y="4044446"/>
                  <a:pt x="0" y="3975866"/>
                </a:cubicBezTo>
                <a:lnTo>
                  <a:pt x="0" y="124460"/>
                </a:lnTo>
                <a:cubicBezTo>
                  <a:pt x="0" y="55880"/>
                  <a:pt x="55880" y="0"/>
                  <a:pt x="124460" y="0"/>
                </a:cubicBezTo>
                <a:lnTo>
                  <a:pt x="4680584" y="0"/>
                </a:lnTo>
                <a:cubicBezTo>
                  <a:pt x="4749164" y="0"/>
                  <a:pt x="4805044" y="55880"/>
                  <a:pt x="4805044" y="124460"/>
                </a:cubicBezTo>
                <a:lnTo>
                  <a:pt x="4805044" y="3975866"/>
                </a:lnTo>
                <a:cubicBezTo>
                  <a:pt x="4805044" y="4044446"/>
                  <a:pt x="4749164" y="4100326"/>
                  <a:pt x="4680584" y="4100326"/>
                </a:cubicBezTo>
                <a:close/>
              </a:path>
            </a:pathLst>
          </a:custGeom>
          <a:solidFill>
            <a:srgbClr val="8FC2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2"/>
          <p:cNvGrpSpPr/>
          <p:nvPr/>
        </p:nvGrpSpPr>
        <p:grpSpPr>
          <a:xfrm rot="-1676701">
            <a:off x="18238768" y="7159078"/>
            <a:ext cx="3956469" cy="5453949"/>
            <a:chOff x="0" y="-38100"/>
            <a:chExt cx="1042033" cy="1436431"/>
          </a:xfrm>
        </p:grpSpPr>
        <p:sp>
          <p:nvSpPr>
            <p:cNvPr id="297" name="Google Shape;297;p12"/>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A995A2"/>
            </a:solidFill>
            <a:ln>
              <a:noFill/>
            </a:ln>
          </p:spPr>
        </p:sp>
        <p:sp>
          <p:nvSpPr>
            <p:cNvPr id="298" name="Google Shape;298;p1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p12"/>
          <p:cNvGrpSpPr/>
          <p:nvPr/>
        </p:nvGrpSpPr>
        <p:grpSpPr>
          <a:xfrm rot="1763350">
            <a:off x="-1573275" y="-6768112"/>
            <a:ext cx="3762089" cy="10322969"/>
            <a:chOff x="0" y="-38100"/>
            <a:chExt cx="990838" cy="2718807"/>
          </a:xfrm>
        </p:grpSpPr>
        <p:sp>
          <p:nvSpPr>
            <p:cNvPr id="300" name="Google Shape;300;p12"/>
            <p:cNvSpPr/>
            <p:nvPr/>
          </p:nvSpPr>
          <p:spPr>
            <a:xfrm>
              <a:off x="0" y="0"/>
              <a:ext cx="990838" cy="2680707"/>
            </a:xfrm>
            <a:custGeom>
              <a:rect b="b" l="l" r="r" t="t"/>
              <a:pathLst>
                <a:path extrusionOk="0" h="2680707" w="990838">
                  <a:moveTo>
                    <a:pt x="0" y="0"/>
                  </a:moveTo>
                  <a:lnTo>
                    <a:pt x="990838" y="0"/>
                  </a:lnTo>
                  <a:lnTo>
                    <a:pt x="990838" y="2680707"/>
                  </a:lnTo>
                  <a:lnTo>
                    <a:pt x="0" y="2680707"/>
                  </a:lnTo>
                  <a:close/>
                </a:path>
              </a:pathLst>
            </a:custGeom>
            <a:solidFill>
              <a:srgbClr val="8FC2C0"/>
            </a:solidFill>
            <a:ln>
              <a:noFill/>
            </a:ln>
          </p:spPr>
        </p:sp>
        <p:sp>
          <p:nvSpPr>
            <p:cNvPr id="301" name="Google Shape;301;p1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2" name="Google Shape;302;p12"/>
          <p:cNvSpPr/>
          <p:nvPr/>
        </p:nvSpPr>
        <p:spPr>
          <a:xfrm>
            <a:off x="121436" y="333935"/>
            <a:ext cx="1509384" cy="1689073"/>
          </a:xfrm>
          <a:custGeom>
            <a:rect b="b" l="l" r="r" t="t"/>
            <a:pathLst>
              <a:path extrusionOk="0" h="1689073" w="1509384">
                <a:moveTo>
                  <a:pt x="0" y="0"/>
                </a:moveTo>
                <a:lnTo>
                  <a:pt x="1509385" y="0"/>
                </a:lnTo>
                <a:lnTo>
                  <a:pt x="1509385" y="1689073"/>
                </a:lnTo>
                <a:lnTo>
                  <a:pt x="0" y="1689073"/>
                </a:lnTo>
                <a:lnTo>
                  <a:pt x="0" y="0"/>
                </a:lnTo>
                <a:close/>
              </a:path>
            </a:pathLst>
          </a:custGeom>
          <a:blipFill rotWithShape="1">
            <a:blip r:embed="rId4">
              <a:alphaModFix/>
            </a:blip>
            <a:stretch>
              <a:fillRect b="0" l="0" r="0" t="0"/>
            </a:stretch>
          </a:blipFill>
          <a:ln>
            <a:noFill/>
          </a:ln>
        </p:spPr>
      </p:sp>
      <p:sp>
        <p:nvSpPr>
          <p:cNvPr id="303" name="Google Shape;303;p12"/>
          <p:cNvSpPr/>
          <p:nvPr/>
        </p:nvSpPr>
        <p:spPr>
          <a:xfrm>
            <a:off x="6312532" y="1926600"/>
            <a:ext cx="5025419" cy="6685701"/>
          </a:xfrm>
          <a:custGeom>
            <a:rect b="b" l="l" r="r" t="t"/>
            <a:pathLst>
              <a:path extrusionOk="0" h="6685701" w="5025419">
                <a:moveTo>
                  <a:pt x="0" y="0"/>
                </a:moveTo>
                <a:lnTo>
                  <a:pt x="5025418" y="0"/>
                </a:lnTo>
                <a:lnTo>
                  <a:pt x="5025418" y="6685700"/>
                </a:lnTo>
                <a:lnTo>
                  <a:pt x="0" y="668570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8E2"/>
        </a:solidFill>
      </p:bgPr>
    </p:bg>
    <p:spTree>
      <p:nvGrpSpPr>
        <p:cNvPr id="307" name="Shape 307"/>
        <p:cNvGrpSpPr/>
        <p:nvPr/>
      </p:nvGrpSpPr>
      <p:grpSpPr>
        <a:xfrm>
          <a:off x="0" y="0"/>
          <a:ext cx="0" cy="0"/>
          <a:chOff x="0" y="0"/>
          <a:chExt cx="0" cy="0"/>
        </a:xfrm>
      </p:grpSpPr>
      <p:grpSp>
        <p:nvGrpSpPr>
          <p:cNvPr id="308" name="Google Shape;308;p13"/>
          <p:cNvGrpSpPr/>
          <p:nvPr/>
        </p:nvGrpSpPr>
        <p:grpSpPr>
          <a:xfrm rot="-3586574">
            <a:off x="-4357318" y="-1630513"/>
            <a:ext cx="6768216" cy="5922189"/>
            <a:chOff x="0" y="0"/>
            <a:chExt cx="812800" cy="711200"/>
          </a:xfrm>
        </p:grpSpPr>
        <p:sp>
          <p:nvSpPr>
            <p:cNvPr id="309" name="Google Shape;309;p13"/>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FC2C0"/>
            </a:solidFill>
            <a:ln>
              <a:noFill/>
            </a:ln>
          </p:spPr>
        </p:sp>
        <p:sp>
          <p:nvSpPr>
            <p:cNvPr id="310" name="Google Shape;310;p13"/>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1" name="Google Shape;311;p13"/>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3">
              <a:alphaModFix/>
            </a:blip>
            <a:stretch>
              <a:fillRect b="0" l="0" r="0" t="0"/>
            </a:stretch>
          </a:blipFill>
          <a:ln>
            <a:noFill/>
          </a:ln>
        </p:spPr>
      </p:sp>
      <p:grpSp>
        <p:nvGrpSpPr>
          <p:cNvPr id="312" name="Google Shape;312;p13"/>
          <p:cNvGrpSpPr/>
          <p:nvPr/>
        </p:nvGrpSpPr>
        <p:grpSpPr>
          <a:xfrm rot="-1676701">
            <a:off x="17413273" y="7854875"/>
            <a:ext cx="3956469" cy="5453949"/>
            <a:chOff x="0" y="-38100"/>
            <a:chExt cx="1042033" cy="1436431"/>
          </a:xfrm>
        </p:grpSpPr>
        <p:sp>
          <p:nvSpPr>
            <p:cNvPr id="313" name="Google Shape;313;p13"/>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314" name="Google Shape;314;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5" name="Google Shape;315;p13"/>
          <p:cNvGrpSpPr/>
          <p:nvPr/>
        </p:nvGrpSpPr>
        <p:grpSpPr>
          <a:xfrm rot="-1676701">
            <a:off x="17666581" y="6797715"/>
            <a:ext cx="3956469" cy="5453949"/>
            <a:chOff x="0" y="-38100"/>
            <a:chExt cx="1042033" cy="1436431"/>
          </a:xfrm>
        </p:grpSpPr>
        <p:sp>
          <p:nvSpPr>
            <p:cNvPr id="316" name="Google Shape;316;p13"/>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A995A2"/>
            </a:solidFill>
            <a:ln>
              <a:noFill/>
            </a:ln>
          </p:spPr>
        </p:sp>
        <p:sp>
          <p:nvSpPr>
            <p:cNvPr id="317" name="Google Shape;317;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8" name="Google Shape;318;p13"/>
          <p:cNvGrpSpPr/>
          <p:nvPr/>
        </p:nvGrpSpPr>
        <p:grpSpPr>
          <a:xfrm>
            <a:off x="-3546033" y="4469647"/>
            <a:ext cx="6768216" cy="5922189"/>
            <a:chOff x="0" y="0"/>
            <a:chExt cx="812800" cy="711200"/>
          </a:xfrm>
        </p:grpSpPr>
        <p:sp>
          <p:nvSpPr>
            <p:cNvPr id="319" name="Google Shape;319;p13"/>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995A2"/>
            </a:solidFill>
            <a:ln>
              <a:noFill/>
            </a:ln>
          </p:spPr>
        </p:sp>
        <p:sp>
          <p:nvSpPr>
            <p:cNvPr id="320" name="Google Shape;320;p13"/>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1" name="Google Shape;321;p13"/>
          <p:cNvSpPr txBox="1"/>
          <p:nvPr/>
        </p:nvSpPr>
        <p:spPr>
          <a:xfrm>
            <a:off x="1028700" y="2556377"/>
            <a:ext cx="5896554" cy="552005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172F4F"/>
                </a:solidFill>
                <a:latin typeface="Arial"/>
                <a:ea typeface="Arial"/>
                <a:cs typeface="Arial"/>
                <a:sym typeface="Arial"/>
              </a:rPr>
              <a:t>BAHASA TUBUH MODEL PADA SAMPUL MAJALAH</a:t>
            </a:r>
            <a:endParaRPr/>
          </a:p>
          <a:p>
            <a:pPr indent="0" lvl="0" marL="0" marR="0" rtl="0" algn="ctr">
              <a:lnSpc>
                <a:spcPct val="165666"/>
              </a:lnSpc>
              <a:spcBef>
                <a:spcPts val="0"/>
              </a:spcBef>
              <a:spcAft>
                <a:spcPts val="0"/>
              </a:spcAft>
              <a:buNone/>
            </a:pPr>
            <a:r>
              <a:t/>
            </a:r>
            <a:endParaRPr b="0" i="0" sz="6000" u="none" cap="none" strike="noStrike">
              <a:solidFill>
                <a:srgbClr val="172F4F"/>
              </a:solidFill>
              <a:latin typeface="Arial"/>
              <a:ea typeface="Arial"/>
              <a:cs typeface="Arial"/>
              <a:sym typeface="Arial"/>
            </a:endParaRPr>
          </a:p>
        </p:txBody>
      </p:sp>
      <p:sp>
        <p:nvSpPr>
          <p:cNvPr id="322" name="Google Shape;322;p13"/>
          <p:cNvSpPr txBox="1"/>
          <p:nvPr/>
        </p:nvSpPr>
        <p:spPr>
          <a:xfrm>
            <a:off x="8090776" y="2604002"/>
            <a:ext cx="9675155" cy="5866902"/>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1" i="0" lang="en-US" sz="3731" u="none" cap="none" strike="noStrike">
                <a:solidFill>
                  <a:srgbClr val="000000"/>
                </a:solidFill>
                <a:latin typeface="Sniglet"/>
                <a:ea typeface="Sniglet"/>
                <a:cs typeface="Sniglet"/>
                <a:sym typeface="Sniglet"/>
              </a:rPr>
              <a:t>Foto pada sampul majalah memiliki peran penting dalam menarik minat pembaca. Pemilihan foto ini juga memiliki maksud tersendiri sesuai dengan isi dari artikel utama majalah. Agar kamu bisa memahami maksud dari foto tersebut kamu perlu mengetahui unsur-unsur dari bahasa tubuh model sampul majalah.</a:t>
            </a:r>
            <a:endParaRPr/>
          </a:p>
          <a:p>
            <a:pPr indent="0" lvl="0" marL="0" marR="0" rtl="0" algn="l">
              <a:lnSpc>
                <a:spcPct val="139989"/>
              </a:lnSpc>
              <a:spcBef>
                <a:spcPts val="0"/>
              </a:spcBef>
              <a:spcAft>
                <a:spcPts val="0"/>
              </a:spcAft>
              <a:buNone/>
            </a:pPr>
            <a:r>
              <a:t/>
            </a:r>
            <a:endParaRPr b="1" i="0" sz="3731" u="none" cap="none" strike="noStrike">
              <a:solidFill>
                <a:srgbClr val="000000"/>
              </a:solidFill>
              <a:latin typeface="Sniglet"/>
              <a:ea typeface="Sniglet"/>
              <a:cs typeface="Sniglet"/>
              <a:sym typeface="Snigle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8E2"/>
        </a:solidFill>
      </p:bgPr>
    </p:bg>
    <p:spTree>
      <p:nvGrpSpPr>
        <p:cNvPr id="326" name="Shape 326"/>
        <p:cNvGrpSpPr/>
        <p:nvPr/>
      </p:nvGrpSpPr>
      <p:grpSpPr>
        <a:xfrm>
          <a:off x="0" y="0"/>
          <a:ext cx="0" cy="0"/>
          <a:chOff x="0" y="0"/>
          <a:chExt cx="0" cy="0"/>
        </a:xfrm>
      </p:grpSpPr>
      <p:grpSp>
        <p:nvGrpSpPr>
          <p:cNvPr id="327" name="Google Shape;327;p14"/>
          <p:cNvGrpSpPr/>
          <p:nvPr/>
        </p:nvGrpSpPr>
        <p:grpSpPr>
          <a:xfrm rot="-3586574">
            <a:off x="-4357318" y="-1630513"/>
            <a:ext cx="6768216" cy="5922189"/>
            <a:chOff x="0" y="0"/>
            <a:chExt cx="812800" cy="711200"/>
          </a:xfrm>
        </p:grpSpPr>
        <p:sp>
          <p:nvSpPr>
            <p:cNvPr id="328" name="Google Shape;328;p14"/>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FC2C0"/>
            </a:solidFill>
            <a:ln>
              <a:noFill/>
            </a:ln>
          </p:spPr>
        </p:sp>
        <p:sp>
          <p:nvSpPr>
            <p:cNvPr id="329" name="Google Shape;329;p14"/>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0" name="Google Shape;330;p14"/>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3">
              <a:alphaModFix/>
            </a:blip>
            <a:stretch>
              <a:fillRect b="0" l="0" r="0" t="0"/>
            </a:stretch>
          </a:blipFill>
          <a:ln>
            <a:noFill/>
          </a:ln>
        </p:spPr>
      </p:sp>
      <p:grpSp>
        <p:nvGrpSpPr>
          <p:cNvPr id="331" name="Google Shape;331;p14"/>
          <p:cNvGrpSpPr/>
          <p:nvPr/>
        </p:nvGrpSpPr>
        <p:grpSpPr>
          <a:xfrm rot="-1676701">
            <a:off x="17413273" y="7854875"/>
            <a:ext cx="3956469" cy="5453949"/>
            <a:chOff x="0" y="-38100"/>
            <a:chExt cx="1042033" cy="1436431"/>
          </a:xfrm>
        </p:grpSpPr>
        <p:sp>
          <p:nvSpPr>
            <p:cNvPr id="332" name="Google Shape;332;p14"/>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333" name="Google Shape;333;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4" name="Google Shape;334;p14"/>
          <p:cNvGrpSpPr/>
          <p:nvPr/>
        </p:nvGrpSpPr>
        <p:grpSpPr>
          <a:xfrm>
            <a:off x="-3546033" y="4469647"/>
            <a:ext cx="6768216" cy="5922189"/>
            <a:chOff x="0" y="0"/>
            <a:chExt cx="812800" cy="711200"/>
          </a:xfrm>
        </p:grpSpPr>
        <p:sp>
          <p:nvSpPr>
            <p:cNvPr id="335" name="Google Shape;335;p14"/>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995A2"/>
            </a:solidFill>
            <a:ln>
              <a:noFill/>
            </a:ln>
          </p:spPr>
        </p:sp>
        <p:sp>
          <p:nvSpPr>
            <p:cNvPr id="336" name="Google Shape;336;p14"/>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7" name="Google Shape;337;p14"/>
          <p:cNvSpPr/>
          <p:nvPr/>
        </p:nvSpPr>
        <p:spPr>
          <a:xfrm>
            <a:off x="-161925" y="2993686"/>
            <a:ext cx="2999074" cy="3356107"/>
          </a:xfrm>
          <a:custGeom>
            <a:rect b="b" l="l" r="r" t="t"/>
            <a:pathLst>
              <a:path extrusionOk="0" h="3356107" w="2999074">
                <a:moveTo>
                  <a:pt x="0" y="0"/>
                </a:moveTo>
                <a:lnTo>
                  <a:pt x="2999074" y="0"/>
                </a:lnTo>
                <a:lnTo>
                  <a:pt x="2999074" y="3356107"/>
                </a:lnTo>
                <a:lnTo>
                  <a:pt x="0" y="3356107"/>
                </a:lnTo>
                <a:lnTo>
                  <a:pt x="0" y="0"/>
                </a:lnTo>
                <a:close/>
              </a:path>
            </a:pathLst>
          </a:custGeom>
          <a:blipFill rotWithShape="1">
            <a:blip r:embed="rId4">
              <a:alphaModFix/>
            </a:blip>
            <a:stretch>
              <a:fillRect b="0" l="0" r="0" t="0"/>
            </a:stretch>
          </a:blipFill>
          <a:ln>
            <a:noFill/>
          </a:ln>
        </p:spPr>
      </p:sp>
      <p:graphicFrame>
        <p:nvGraphicFramePr>
          <p:cNvPr id="338" name="Google Shape;338;p14"/>
          <p:cNvGraphicFramePr/>
          <p:nvPr/>
        </p:nvGraphicFramePr>
        <p:xfrm>
          <a:off x="2837149" y="1330582"/>
          <a:ext cx="3000000" cy="3000000"/>
        </p:xfrm>
        <a:graphic>
          <a:graphicData uri="http://schemas.openxmlformats.org/drawingml/2006/table">
            <a:tbl>
              <a:tblPr>
                <a:noFill/>
                <a:tableStyleId>{530052F3-1395-4B4B-A8AE-43D7D54F68A1}</a:tableStyleId>
              </a:tblPr>
              <a:tblGrid>
                <a:gridCol w="3978700"/>
                <a:gridCol w="10789325"/>
              </a:tblGrid>
              <a:tr h="1483375">
                <a:tc>
                  <a:txBody>
                    <a:bodyPr/>
                    <a:lstStyle/>
                    <a:p>
                      <a:pPr indent="0" lvl="0" marL="0" marR="0" rtl="0" algn="ctr">
                        <a:lnSpc>
                          <a:spcPct val="140021"/>
                        </a:lnSpc>
                        <a:spcBef>
                          <a:spcPts val="0"/>
                        </a:spcBef>
                        <a:spcAft>
                          <a:spcPts val="0"/>
                        </a:spcAft>
                        <a:buNone/>
                      </a:pPr>
                      <a:r>
                        <a:rPr b="1" i="1" lang="en-US" sz="1899" u="none" cap="none" strike="noStrike">
                          <a:solidFill>
                            <a:srgbClr val="000000"/>
                          </a:solidFill>
                          <a:latin typeface="Open Sans"/>
                          <a:ea typeface="Open Sans"/>
                          <a:cs typeface="Open Sans"/>
                          <a:sym typeface="Open Sans"/>
                        </a:rPr>
                        <a:t>Smiles and Teeth </a:t>
                      </a:r>
                      <a:r>
                        <a:rPr b="1" lang="en-US" sz="1899" u="none" cap="none" strike="noStrike">
                          <a:solidFill>
                            <a:srgbClr val="000000"/>
                          </a:solidFill>
                          <a:latin typeface="Open Sans"/>
                          <a:ea typeface="Open Sans"/>
                          <a:cs typeface="Open Sans"/>
                          <a:sym typeface="Open Sans"/>
                        </a:rPr>
                        <a:t>(Senyum)</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Open Sans"/>
                          <a:ea typeface="Open Sans"/>
                          <a:cs typeface="Open Sans"/>
                          <a:sym typeface="Open Sans"/>
                        </a:rPr>
                        <a:t>Mulut dapat mengekspresikan emosi secara jelas. Contohnya, senyum yang menampilkan gigi biasanya membuat seseorang tampak lebih ramah dan riang,</a:t>
                      </a:r>
                      <a:endParaRPr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2153275">
                <a:tc>
                  <a:txBody>
                    <a:bodyPr/>
                    <a:lstStyle/>
                    <a:p>
                      <a:pPr indent="0" lvl="0" marL="0" marR="0" rtl="0" algn="ctr">
                        <a:lnSpc>
                          <a:spcPct val="140021"/>
                        </a:lnSpc>
                        <a:spcBef>
                          <a:spcPts val="0"/>
                        </a:spcBef>
                        <a:spcAft>
                          <a:spcPts val="0"/>
                        </a:spcAft>
                        <a:buNone/>
                      </a:pPr>
                      <a:r>
                        <a:rPr i="1" lang="en-US" sz="1899" u="none" cap="none" strike="noStrike">
                          <a:solidFill>
                            <a:srgbClr val="000000"/>
                          </a:solidFill>
                          <a:latin typeface="Open Sans ExtraBold"/>
                          <a:ea typeface="Open Sans ExtraBold"/>
                          <a:cs typeface="Open Sans ExtraBold"/>
                          <a:sym typeface="Open Sans ExtraBold"/>
                        </a:rPr>
                        <a:t>Gaze</a:t>
                      </a:r>
                      <a:r>
                        <a:rPr lang="en-US" sz="1899" u="none" cap="none" strike="noStrike">
                          <a:solidFill>
                            <a:srgbClr val="000000"/>
                          </a:solidFill>
                          <a:latin typeface="Open Sans ExtraBold"/>
                          <a:ea typeface="Open Sans ExtraBold"/>
                          <a:cs typeface="Open Sans ExtraBold"/>
                          <a:sym typeface="Open Sans ExtraBold"/>
                        </a:rPr>
                        <a:t> (Tatapan Mata)</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000000"/>
                          </a:solidFill>
                          <a:latin typeface="Open Sans ExtraBold"/>
                          <a:ea typeface="Open Sans ExtraBold"/>
                          <a:cs typeface="Open Sans ExtraBold"/>
                          <a:sym typeface="Open Sans ExtraBold"/>
                        </a:rPr>
                        <a:t>Apakah model melihat ke arah kamera, ke arah samping, atau melihat ke tempat yang jauh? Tatapan mata dapat memberikan pengaruh kepada pembaca. Model yang menatap ke tempat yang jauh terkesan berjarak dan sulit didekati, sedangkan model yang menatap ke arah kamera terkesan lebih terhubung dengan pembaca</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483375">
                <a:tc>
                  <a:txBody>
                    <a:bodyPr/>
                    <a:lstStyle/>
                    <a:p>
                      <a:pPr indent="0" lvl="0" marL="0" marR="0" rtl="0" algn="ctr">
                        <a:lnSpc>
                          <a:spcPct val="140021"/>
                        </a:lnSpc>
                        <a:spcBef>
                          <a:spcPts val="0"/>
                        </a:spcBef>
                        <a:spcAft>
                          <a:spcPts val="0"/>
                        </a:spcAft>
                        <a:buNone/>
                      </a:pPr>
                      <a:r>
                        <a:rPr b="1" i="1" lang="en-US" sz="1899" u="none" cap="none" strike="noStrike">
                          <a:solidFill>
                            <a:srgbClr val="000000"/>
                          </a:solidFill>
                          <a:latin typeface="Open Sans ExtraBold"/>
                          <a:ea typeface="Open Sans ExtraBold"/>
                          <a:cs typeface="Open Sans ExtraBold"/>
                          <a:sym typeface="Open Sans ExtraBold"/>
                        </a:rPr>
                        <a:t>Position of hands</a:t>
                      </a:r>
                      <a:r>
                        <a:rPr b="1" lang="en-US" sz="1899" u="none" cap="none" strike="noStrike">
                          <a:solidFill>
                            <a:srgbClr val="000000"/>
                          </a:solidFill>
                          <a:latin typeface="Open Sans ExtraBold"/>
                          <a:ea typeface="Open Sans ExtraBold"/>
                          <a:cs typeface="Open Sans ExtraBold"/>
                          <a:sym typeface="Open Sans ExtraBold"/>
                        </a:rPr>
                        <a:t> </a:t>
                      </a:r>
                      <a:r>
                        <a:rPr lang="en-US" sz="1899" u="none" cap="none" strike="noStrike">
                          <a:solidFill>
                            <a:srgbClr val="000000"/>
                          </a:solidFill>
                          <a:latin typeface="Open Sans ExtraBold"/>
                          <a:ea typeface="Open Sans ExtraBold"/>
                          <a:cs typeface="Open Sans ExtraBold"/>
                          <a:sym typeface="Open Sans ExtraBold"/>
                        </a:rPr>
                        <a:t>(posisi</a:t>
                      </a:r>
                      <a:r>
                        <a:rPr lang="en-US" sz="1899">
                          <a:latin typeface="Open Sans ExtraBold"/>
                          <a:ea typeface="Open Sans ExtraBold"/>
                          <a:cs typeface="Open Sans ExtraBold"/>
                          <a:sym typeface="Open Sans ExtraBold"/>
                        </a:rPr>
                        <a:t> t</a:t>
                      </a:r>
                      <a:r>
                        <a:rPr lang="en-US" sz="1899" u="none" cap="none" strike="noStrike">
                          <a:solidFill>
                            <a:srgbClr val="000000"/>
                          </a:solidFill>
                          <a:latin typeface="Open Sans ExtraBold"/>
                          <a:ea typeface="Open Sans ExtraBold"/>
                          <a:cs typeface="Open Sans ExtraBold"/>
                          <a:sym typeface="Open Sans ExtraBold"/>
                        </a:rPr>
                        <a:t>angan)</a:t>
                      </a:r>
                      <a:endParaRPr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000000"/>
                          </a:solidFill>
                          <a:latin typeface="Open Sans ExtraBold"/>
                          <a:ea typeface="Open Sans ExtraBold"/>
                          <a:cs typeface="Open Sans ExtraBold"/>
                          <a:sym typeface="Open Sans ExtraBold"/>
                        </a:rPr>
                        <a:t>Posisi tangan memiliki pengaruh. Tangan yang bersilang di depan dada memberikan kesan kuat.</a:t>
                      </a:r>
                      <a:endParaRPr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148400">
                <a:tc>
                  <a:txBody>
                    <a:bodyPr/>
                    <a:lstStyle/>
                    <a:p>
                      <a:pPr indent="0" lvl="0" marL="0" marR="0" rtl="0" algn="ctr">
                        <a:lnSpc>
                          <a:spcPct val="140021"/>
                        </a:lnSpc>
                        <a:spcBef>
                          <a:spcPts val="0"/>
                        </a:spcBef>
                        <a:spcAft>
                          <a:spcPts val="0"/>
                        </a:spcAft>
                        <a:buNone/>
                      </a:pPr>
                      <a:r>
                        <a:rPr i="1" lang="en-US" sz="1899" u="none" cap="none" strike="noStrike">
                          <a:solidFill>
                            <a:srgbClr val="000000"/>
                          </a:solidFill>
                          <a:latin typeface="Open Sans ExtraBold"/>
                          <a:ea typeface="Open Sans ExtraBold"/>
                          <a:cs typeface="Open Sans ExtraBold"/>
                          <a:sym typeface="Open Sans ExtraBold"/>
                        </a:rPr>
                        <a:t>Skin </a:t>
                      </a:r>
                      <a:r>
                        <a:rPr lang="en-US" sz="1899" u="none" cap="none" strike="noStrike">
                          <a:solidFill>
                            <a:srgbClr val="000000"/>
                          </a:solidFill>
                          <a:latin typeface="Open Sans ExtraBold"/>
                          <a:ea typeface="Open Sans ExtraBold"/>
                          <a:cs typeface="Open Sans ExtraBold"/>
                          <a:sym typeface="Open Sans ExtraBold"/>
                        </a:rPr>
                        <a:t>(Eksposur)</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000000"/>
                          </a:solidFill>
                          <a:latin typeface="Open Sans ExtraBold"/>
                          <a:ea typeface="Open Sans ExtraBold"/>
                          <a:cs typeface="Open Sans ExtraBold"/>
                          <a:sym typeface="Open Sans ExtraBold"/>
                        </a:rPr>
                        <a:t>Eksposur di sini dapat diartikan sebagai kerentanan (vurnerability), kemampuan atletik, seksualitas dan sebagainya.</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818325">
                <a:tc>
                  <a:txBody>
                    <a:bodyPr/>
                    <a:lstStyle/>
                    <a:p>
                      <a:pPr indent="0" lvl="0" marL="0" marR="0" rtl="0" algn="ctr">
                        <a:lnSpc>
                          <a:spcPct val="140021"/>
                        </a:lnSpc>
                        <a:spcBef>
                          <a:spcPts val="0"/>
                        </a:spcBef>
                        <a:spcAft>
                          <a:spcPts val="0"/>
                        </a:spcAft>
                        <a:buNone/>
                      </a:pPr>
                      <a:r>
                        <a:rPr i="1" lang="en-US" sz="1899" u="none" cap="none" strike="noStrike">
                          <a:solidFill>
                            <a:srgbClr val="000000"/>
                          </a:solidFill>
                          <a:latin typeface="Open Sans ExtraBold"/>
                          <a:ea typeface="Open Sans ExtraBold"/>
                          <a:cs typeface="Open Sans ExtraBold"/>
                          <a:sym typeface="Open Sans ExtraBold"/>
                        </a:rPr>
                        <a:t>Torso</a:t>
                      </a:r>
                      <a:endParaRPr i="1"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lang="en-US" sz="1899" u="none" cap="none" strike="noStrike">
                          <a:solidFill>
                            <a:srgbClr val="000000"/>
                          </a:solidFill>
                          <a:latin typeface="Open Sans ExtraBold"/>
                          <a:ea typeface="Open Sans ExtraBold"/>
                          <a:cs typeface="Open Sans ExtraBold"/>
                          <a:sym typeface="Open Sans ExtraBold"/>
                        </a:rPr>
                        <a:t>Apabila posisi tubuh model cendurung ke depan, menimbulkan efek lebih ramah dan terhubung dengan pembaca. Namun sebaliknya, apabila posisi lebih ke belakang, menimbulkan efek jauh dengan pembaca.</a:t>
                      </a:r>
                      <a:endParaRPr sz="1100" u="none" cap="none" strike="noStrike"/>
                    </a:p>
                    <a:p>
                      <a:pPr indent="0" lvl="0" marL="0" marR="0" rtl="0" algn="ctr">
                        <a:lnSpc>
                          <a:spcPct val="241727"/>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339" name="Google Shape;339;p14"/>
          <p:cNvSpPr txBox="1"/>
          <p:nvPr/>
        </p:nvSpPr>
        <p:spPr>
          <a:xfrm>
            <a:off x="6290709" y="563349"/>
            <a:ext cx="8859682" cy="92718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80" u="none" cap="none" strike="noStrike">
                <a:solidFill>
                  <a:srgbClr val="172F4F"/>
                </a:solidFill>
                <a:latin typeface="Arial"/>
                <a:ea typeface="Arial"/>
                <a:cs typeface="Arial"/>
                <a:sym typeface="Arial"/>
              </a:rPr>
              <a:t>BAHASA TUBUH MODEL SAMPUL MAJALAH</a:t>
            </a:r>
            <a:endParaRPr/>
          </a:p>
          <a:p>
            <a:pPr indent="0" lvl="0" marL="0" marR="0" rtl="0" algn="ctr">
              <a:lnSpc>
                <a:spcPct val="120937"/>
              </a:lnSpc>
              <a:spcBef>
                <a:spcPts val="0"/>
              </a:spcBef>
              <a:spcAft>
                <a:spcPts val="0"/>
              </a:spcAft>
              <a:buNone/>
            </a:pPr>
            <a:r>
              <a:t/>
            </a:r>
            <a:endParaRPr b="0" i="0" sz="2880" u="none" cap="none" strike="noStrike">
              <a:solidFill>
                <a:srgbClr val="172F4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AEA2"/>
        </a:solidFill>
      </p:bgPr>
    </p:bg>
    <p:spTree>
      <p:nvGrpSpPr>
        <p:cNvPr id="343" name="Shape 343"/>
        <p:cNvGrpSpPr/>
        <p:nvPr/>
      </p:nvGrpSpPr>
      <p:grpSpPr>
        <a:xfrm>
          <a:off x="0" y="0"/>
          <a:ext cx="0" cy="0"/>
          <a:chOff x="0" y="0"/>
          <a:chExt cx="0" cy="0"/>
        </a:xfrm>
      </p:grpSpPr>
      <p:grpSp>
        <p:nvGrpSpPr>
          <p:cNvPr id="344" name="Google Shape;344;p15"/>
          <p:cNvGrpSpPr/>
          <p:nvPr/>
        </p:nvGrpSpPr>
        <p:grpSpPr>
          <a:xfrm rot="-1676701">
            <a:off x="-2494202" y="481284"/>
            <a:ext cx="3956469" cy="5453949"/>
            <a:chOff x="0" y="-38100"/>
            <a:chExt cx="1042033" cy="1436431"/>
          </a:xfrm>
        </p:grpSpPr>
        <p:sp>
          <p:nvSpPr>
            <p:cNvPr id="345" name="Google Shape;345;p15"/>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346" name="Google Shape;346;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7" name="Google Shape;347;p15"/>
          <p:cNvGrpSpPr/>
          <p:nvPr/>
        </p:nvGrpSpPr>
        <p:grpSpPr>
          <a:xfrm rot="-1676701">
            <a:off x="-4240926" y="3270140"/>
            <a:ext cx="6640549" cy="9654680"/>
            <a:chOff x="0" y="-38100"/>
            <a:chExt cx="1748951" cy="2542796"/>
          </a:xfrm>
        </p:grpSpPr>
        <p:sp>
          <p:nvSpPr>
            <p:cNvPr id="348" name="Google Shape;348;p15"/>
            <p:cNvSpPr/>
            <p:nvPr/>
          </p:nvSpPr>
          <p:spPr>
            <a:xfrm>
              <a:off x="0" y="0"/>
              <a:ext cx="1748951" cy="2504696"/>
            </a:xfrm>
            <a:custGeom>
              <a:rect b="b" l="l" r="r" t="t"/>
              <a:pathLst>
                <a:path extrusionOk="0" h="2504696" w="1748951">
                  <a:moveTo>
                    <a:pt x="0" y="0"/>
                  </a:moveTo>
                  <a:lnTo>
                    <a:pt x="1748951" y="0"/>
                  </a:lnTo>
                  <a:lnTo>
                    <a:pt x="1748951" y="2504696"/>
                  </a:lnTo>
                  <a:lnTo>
                    <a:pt x="0" y="2504696"/>
                  </a:lnTo>
                  <a:close/>
                </a:path>
              </a:pathLst>
            </a:custGeom>
            <a:solidFill>
              <a:srgbClr val="F4E8E2"/>
            </a:solidFill>
            <a:ln>
              <a:noFill/>
            </a:ln>
          </p:spPr>
        </p:sp>
        <p:sp>
          <p:nvSpPr>
            <p:cNvPr id="349" name="Google Shape;349;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0" name="Google Shape;350;p15"/>
          <p:cNvSpPr/>
          <p:nvPr/>
        </p:nvSpPr>
        <p:spPr>
          <a:xfrm>
            <a:off x="670999" y="1685290"/>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3">
              <a:alphaModFix/>
            </a:blip>
            <a:stretch>
              <a:fillRect b="0" l="0" r="0" t="0"/>
            </a:stretch>
          </a:blipFill>
          <a:ln>
            <a:noFill/>
          </a:ln>
        </p:spPr>
      </p:sp>
      <p:sp>
        <p:nvSpPr>
          <p:cNvPr id="351" name="Google Shape;351;p15"/>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4">
              <a:alphaModFix/>
            </a:blip>
            <a:stretch>
              <a:fillRect b="0" l="0" r="0" t="0"/>
            </a:stretch>
          </a:blipFill>
          <a:ln>
            <a:noFill/>
          </a:ln>
        </p:spPr>
      </p:sp>
      <p:grpSp>
        <p:nvGrpSpPr>
          <p:cNvPr id="352" name="Google Shape;352;p15"/>
          <p:cNvGrpSpPr/>
          <p:nvPr/>
        </p:nvGrpSpPr>
        <p:grpSpPr>
          <a:xfrm rot="-1676701">
            <a:off x="17413273" y="7854875"/>
            <a:ext cx="3956469" cy="5453949"/>
            <a:chOff x="0" y="-38100"/>
            <a:chExt cx="1042033" cy="1436431"/>
          </a:xfrm>
        </p:grpSpPr>
        <p:sp>
          <p:nvSpPr>
            <p:cNvPr id="353" name="Google Shape;353;p15"/>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354" name="Google Shape;354;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5" name="Google Shape;355;p15"/>
          <p:cNvGrpSpPr/>
          <p:nvPr/>
        </p:nvGrpSpPr>
        <p:grpSpPr>
          <a:xfrm rot="-1676701">
            <a:off x="17666581" y="6797715"/>
            <a:ext cx="3956469" cy="5453949"/>
            <a:chOff x="0" y="-38100"/>
            <a:chExt cx="1042033" cy="1436431"/>
          </a:xfrm>
        </p:grpSpPr>
        <p:sp>
          <p:nvSpPr>
            <p:cNvPr id="356" name="Google Shape;356;p15"/>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F4E8E2"/>
            </a:solidFill>
            <a:ln>
              <a:noFill/>
            </a:ln>
          </p:spPr>
        </p:sp>
        <p:sp>
          <p:nvSpPr>
            <p:cNvPr id="357" name="Google Shape;357;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8" name="Google Shape;358;p15"/>
          <p:cNvSpPr/>
          <p:nvPr/>
        </p:nvSpPr>
        <p:spPr>
          <a:xfrm>
            <a:off x="10563150" y="2858824"/>
            <a:ext cx="4935056" cy="6465171"/>
          </a:xfrm>
          <a:custGeom>
            <a:rect b="b" l="l" r="r" t="t"/>
            <a:pathLst>
              <a:path extrusionOk="0" h="6465171" w="4935056">
                <a:moveTo>
                  <a:pt x="0" y="0"/>
                </a:moveTo>
                <a:lnTo>
                  <a:pt x="4935056" y="0"/>
                </a:lnTo>
                <a:lnTo>
                  <a:pt x="4935056" y="6465172"/>
                </a:lnTo>
                <a:lnTo>
                  <a:pt x="0" y="6465172"/>
                </a:lnTo>
                <a:lnTo>
                  <a:pt x="0" y="0"/>
                </a:lnTo>
                <a:close/>
              </a:path>
            </a:pathLst>
          </a:custGeom>
          <a:blipFill rotWithShape="1">
            <a:blip r:embed="rId5">
              <a:alphaModFix/>
            </a:blip>
            <a:stretch>
              <a:fillRect b="0" l="-15500" r="-15501" t="0"/>
            </a:stretch>
          </a:blipFill>
          <a:ln>
            <a:noFill/>
          </a:ln>
        </p:spPr>
      </p:sp>
      <p:sp>
        <p:nvSpPr>
          <p:cNvPr id="359" name="Google Shape;359;p15"/>
          <p:cNvSpPr/>
          <p:nvPr/>
        </p:nvSpPr>
        <p:spPr>
          <a:xfrm>
            <a:off x="2933762" y="1381374"/>
            <a:ext cx="4587801" cy="6780002"/>
          </a:xfrm>
          <a:custGeom>
            <a:rect b="b" l="l" r="r" t="t"/>
            <a:pathLst>
              <a:path extrusionOk="0" h="6780002" w="4587801">
                <a:moveTo>
                  <a:pt x="0" y="0"/>
                </a:moveTo>
                <a:lnTo>
                  <a:pt x="4587802" y="0"/>
                </a:lnTo>
                <a:lnTo>
                  <a:pt x="4587802" y="6780003"/>
                </a:lnTo>
                <a:lnTo>
                  <a:pt x="0" y="6780003"/>
                </a:lnTo>
                <a:lnTo>
                  <a:pt x="0" y="0"/>
                </a:lnTo>
                <a:close/>
              </a:path>
            </a:pathLst>
          </a:custGeom>
          <a:blipFill rotWithShape="1">
            <a:blip r:embed="rId6">
              <a:alphaModFix/>
            </a:blip>
            <a:stretch>
              <a:fillRect b="0" l="0" r="0" t="0"/>
            </a:stretch>
          </a:blipFill>
          <a:ln>
            <a:noFill/>
          </a:ln>
        </p:spPr>
      </p:sp>
      <p:sp>
        <p:nvSpPr>
          <p:cNvPr id="360" name="Google Shape;360;p15"/>
          <p:cNvSpPr txBox="1"/>
          <p:nvPr/>
        </p:nvSpPr>
        <p:spPr>
          <a:xfrm>
            <a:off x="2509527" y="8586000"/>
            <a:ext cx="5690748" cy="9258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Open Sans ExtraBold"/>
                <a:ea typeface="Open Sans ExtraBold"/>
                <a:cs typeface="Open Sans ExtraBold"/>
                <a:sym typeface="Open Sans ExtraBold"/>
              </a:rPr>
              <a:t>https://www.bukalapak.com/p/hobi-koleksi/buku/majalah/i89su-jual-majalah-intisari-edisi-soekarno-dan-70-tahun-indonesia</a:t>
            </a:r>
            <a:endParaRPr/>
          </a:p>
        </p:txBody>
      </p:sp>
      <p:sp>
        <p:nvSpPr>
          <p:cNvPr id="361" name="Google Shape;361;p15"/>
          <p:cNvSpPr txBox="1"/>
          <p:nvPr/>
        </p:nvSpPr>
        <p:spPr>
          <a:xfrm>
            <a:off x="10371086" y="8783359"/>
            <a:ext cx="6585277" cy="54063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00" u="none" cap="none" strike="noStrike">
                <a:solidFill>
                  <a:srgbClr val="000000"/>
                </a:solidFill>
                <a:latin typeface="Open Sans ExtraBold"/>
                <a:ea typeface="Open Sans ExtraBold"/>
                <a:cs typeface="Open Sans ExtraBold"/>
                <a:sym typeface="Open Sans ExtraBold"/>
              </a:rPr>
              <a:t>https://www.google.com/search?q=cover+majalah+ganjar&amp;tbm=isch&amp;ved=2ahUKEwiF_bXHyYqAAxVSyaACHT1DA4UQ2-cCegQIABAA&amp;oq=cover+majalah+ganjar&amp;gs_lcp=CgNpbWcQAzoFCAAQgAQ6BggAEAgQHjoECAAQHjoGCAAQBRAeUI8DWME6YO07aAtwAHgAgAGDAYgBrw2SAQQyMC4zmAEAoAEBqgELZ3dzLXdpei1pbWfAAQE&amp;sclient=img&amp;ei=E1mvZMWnDdKSg8UPvYaNqAg&amp;bih=732&amp;biw=1440&amp;hl=en#imgrc=eU6Iqby8IYNt2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AEA2"/>
        </a:solidFill>
      </p:bgPr>
    </p:bg>
    <p:spTree>
      <p:nvGrpSpPr>
        <p:cNvPr id="365" name="Shape 365"/>
        <p:cNvGrpSpPr/>
        <p:nvPr/>
      </p:nvGrpSpPr>
      <p:grpSpPr>
        <a:xfrm>
          <a:off x="0" y="0"/>
          <a:ext cx="0" cy="0"/>
          <a:chOff x="0" y="0"/>
          <a:chExt cx="0" cy="0"/>
        </a:xfrm>
      </p:grpSpPr>
      <p:grpSp>
        <p:nvGrpSpPr>
          <p:cNvPr id="366" name="Google Shape;366;p16"/>
          <p:cNvGrpSpPr/>
          <p:nvPr/>
        </p:nvGrpSpPr>
        <p:grpSpPr>
          <a:xfrm rot="-1676701">
            <a:off x="-2494202" y="481284"/>
            <a:ext cx="3956469" cy="5453949"/>
            <a:chOff x="0" y="-38100"/>
            <a:chExt cx="1042033" cy="1436431"/>
          </a:xfrm>
        </p:grpSpPr>
        <p:sp>
          <p:nvSpPr>
            <p:cNvPr id="367" name="Google Shape;367;p16"/>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368" name="Google Shape;368;p1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9" name="Google Shape;369;p16"/>
          <p:cNvGrpSpPr/>
          <p:nvPr/>
        </p:nvGrpSpPr>
        <p:grpSpPr>
          <a:xfrm rot="-1676701">
            <a:off x="-4240926" y="3270140"/>
            <a:ext cx="6640549" cy="9654680"/>
            <a:chOff x="0" y="-38100"/>
            <a:chExt cx="1748951" cy="2542796"/>
          </a:xfrm>
        </p:grpSpPr>
        <p:sp>
          <p:nvSpPr>
            <p:cNvPr id="370" name="Google Shape;370;p16"/>
            <p:cNvSpPr/>
            <p:nvPr/>
          </p:nvSpPr>
          <p:spPr>
            <a:xfrm>
              <a:off x="0" y="0"/>
              <a:ext cx="1748951" cy="2504696"/>
            </a:xfrm>
            <a:custGeom>
              <a:rect b="b" l="l" r="r" t="t"/>
              <a:pathLst>
                <a:path extrusionOk="0" h="2504696" w="1748951">
                  <a:moveTo>
                    <a:pt x="0" y="0"/>
                  </a:moveTo>
                  <a:lnTo>
                    <a:pt x="1748951" y="0"/>
                  </a:lnTo>
                  <a:lnTo>
                    <a:pt x="1748951" y="2504696"/>
                  </a:lnTo>
                  <a:lnTo>
                    <a:pt x="0" y="2504696"/>
                  </a:lnTo>
                  <a:close/>
                </a:path>
              </a:pathLst>
            </a:custGeom>
            <a:solidFill>
              <a:srgbClr val="F4E8E2"/>
            </a:solidFill>
            <a:ln>
              <a:noFill/>
            </a:ln>
          </p:spPr>
        </p:sp>
        <p:sp>
          <p:nvSpPr>
            <p:cNvPr id="371" name="Google Shape;371;p1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2" name="Google Shape;372;p16"/>
          <p:cNvSpPr/>
          <p:nvPr/>
        </p:nvSpPr>
        <p:spPr>
          <a:xfrm>
            <a:off x="670999" y="1685290"/>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3">
              <a:alphaModFix/>
            </a:blip>
            <a:stretch>
              <a:fillRect b="0" l="0" r="0" t="0"/>
            </a:stretch>
          </a:blipFill>
          <a:ln>
            <a:noFill/>
          </a:ln>
        </p:spPr>
      </p:sp>
      <p:sp>
        <p:nvSpPr>
          <p:cNvPr id="373" name="Google Shape;373;p16"/>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4">
              <a:alphaModFix/>
            </a:blip>
            <a:stretch>
              <a:fillRect b="0" l="0" r="0" t="0"/>
            </a:stretch>
          </a:blipFill>
          <a:ln>
            <a:noFill/>
          </a:ln>
        </p:spPr>
      </p:sp>
      <p:grpSp>
        <p:nvGrpSpPr>
          <p:cNvPr id="374" name="Google Shape;374;p16"/>
          <p:cNvGrpSpPr/>
          <p:nvPr/>
        </p:nvGrpSpPr>
        <p:grpSpPr>
          <a:xfrm rot="-1676701">
            <a:off x="17413273" y="7854875"/>
            <a:ext cx="3956469" cy="5453949"/>
            <a:chOff x="0" y="-38100"/>
            <a:chExt cx="1042033" cy="1436431"/>
          </a:xfrm>
        </p:grpSpPr>
        <p:sp>
          <p:nvSpPr>
            <p:cNvPr id="375" name="Google Shape;375;p16"/>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376" name="Google Shape;376;p1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7" name="Google Shape;377;p16"/>
          <p:cNvGrpSpPr/>
          <p:nvPr/>
        </p:nvGrpSpPr>
        <p:grpSpPr>
          <a:xfrm rot="-1676701">
            <a:off x="17666581" y="6797715"/>
            <a:ext cx="3956469" cy="5453949"/>
            <a:chOff x="0" y="-38100"/>
            <a:chExt cx="1042033" cy="1436431"/>
          </a:xfrm>
        </p:grpSpPr>
        <p:sp>
          <p:nvSpPr>
            <p:cNvPr id="378" name="Google Shape;378;p16"/>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F4E8E2"/>
            </a:solidFill>
            <a:ln>
              <a:noFill/>
            </a:ln>
          </p:spPr>
        </p:sp>
        <p:sp>
          <p:nvSpPr>
            <p:cNvPr id="379" name="Google Shape;379;p1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0" name="Google Shape;380;p16"/>
          <p:cNvSpPr/>
          <p:nvPr/>
        </p:nvSpPr>
        <p:spPr>
          <a:xfrm>
            <a:off x="1028700" y="1685290"/>
            <a:ext cx="8335382" cy="6415977"/>
          </a:xfrm>
          <a:custGeom>
            <a:rect b="b" l="l" r="r" t="t"/>
            <a:pathLst>
              <a:path extrusionOk="0" h="6415977" w="8335382">
                <a:moveTo>
                  <a:pt x="0" y="0"/>
                </a:moveTo>
                <a:lnTo>
                  <a:pt x="8335382" y="0"/>
                </a:lnTo>
                <a:lnTo>
                  <a:pt x="8335382" y="6415977"/>
                </a:lnTo>
                <a:lnTo>
                  <a:pt x="0" y="6415977"/>
                </a:lnTo>
                <a:lnTo>
                  <a:pt x="0" y="0"/>
                </a:lnTo>
                <a:close/>
              </a:path>
            </a:pathLst>
          </a:custGeom>
          <a:blipFill rotWithShape="1">
            <a:blip r:embed="rId5">
              <a:alphaModFix/>
            </a:blip>
            <a:stretch>
              <a:fillRect b="-364" l="0" r="-1975" t="0"/>
            </a:stretch>
          </a:blipFill>
          <a:ln>
            <a:noFill/>
          </a:ln>
        </p:spPr>
      </p:sp>
      <p:sp>
        <p:nvSpPr>
          <p:cNvPr id="381" name="Google Shape;381;p16"/>
          <p:cNvSpPr/>
          <p:nvPr/>
        </p:nvSpPr>
        <p:spPr>
          <a:xfrm>
            <a:off x="11567508" y="1685290"/>
            <a:ext cx="4192433" cy="5688301"/>
          </a:xfrm>
          <a:custGeom>
            <a:rect b="b" l="l" r="r" t="t"/>
            <a:pathLst>
              <a:path extrusionOk="0" h="5688301" w="4192433">
                <a:moveTo>
                  <a:pt x="0" y="0"/>
                </a:moveTo>
                <a:lnTo>
                  <a:pt x="4192433" y="0"/>
                </a:lnTo>
                <a:lnTo>
                  <a:pt x="4192433" y="5688301"/>
                </a:lnTo>
                <a:lnTo>
                  <a:pt x="0" y="5688301"/>
                </a:lnTo>
                <a:lnTo>
                  <a:pt x="0" y="0"/>
                </a:lnTo>
                <a:close/>
              </a:path>
            </a:pathLst>
          </a:custGeom>
          <a:blipFill rotWithShape="1">
            <a:blip r:embed="rId6">
              <a:alphaModFix/>
            </a:blip>
            <a:stretch>
              <a:fillRect b="0" l="-1784" r="-1784" t="0"/>
            </a:stretch>
          </a:blipFill>
          <a:ln>
            <a:noFill/>
          </a:ln>
        </p:spPr>
      </p:sp>
      <p:sp>
        <p:nvSpPr>
          <p:cNvPr id="382" name="Google Shape;382;p16"/>
          <p:cNvSpPr txBox="1"/>
          <p:nvPr/>
        </p:nvSpPr>
        <p:spPr>
          <a:xfrm>
            <a:off x="2509527" y="9065298"/>
            <a:ext cx="6067839" cy="61150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Open Sans ExtraBold"/>
                <a:ea typeface="Open Sans ExtraBold"/>
                <a:cs typeface="Open Sans ExtraBold"/>
                <a:sym typeface="Open Sans ExtraBold"/>
              </a:rPr>
              <a:t>https://twitter.com/detikcom/status/528418669538181120</a:t>
            </a:r>
            <a:endParaRPr/>
          </a:p>
        </p:txBody>
      </p:sp>
      <p:sp>
        <p:nvSpPr>
          <p:cNvPr id="383" name="Google Shape;383;p16"/>
          <p:cNvSpPr txBox="1"/>
          <p:nvPr/>
        </p:nvSpPr>
        <p:spPr>
          <a:xfrm>
            <a:off x="10371086" y="8773834"/>
            <a:ext cx="6585277" cy="2971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Open Sans ExtraBold"/>
                <a:ea typeface="Open Sans ExtraBold"/>
                <a:cs typeface="Open Sans ExtraBold"/>
                <a:sym typeface="Open Sans ExtraBold"/>
              </a:rPr>
              <a:t>https://majalah.tempo.co/edisi/2123//buku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AEA2"/>
        </a:solidFill>
      </p:bgPr>
    </p:bg>
    <p:spTree>
      <p:nvGrpSpPr>
        <p:cNvPr id="387" name="Shape 387"/>
        <p:cNvGrpSpPr/>
        <p:nvPr/>
      </p:nvGrpSpPr>
      <p:grpSpPr>
        <a:xfrm>
          <a:off x="0" y="0"/>
          <a:ext cx="0" cy="0"/>
          <a:chOff x="0" y="0"/>
          <a:chExt cx="0" cy="0"/>
        </a:xfrm>
      </p:grpSpPr>
      <p:grpSp>
        <p:nvGrpSpPr>
          <p:cNvPr id="388" name="Google Shape;388;g25c587ec3e4_0_0"/>
          <p:cNvGrpSpPr/>
          <p:nvPr/>
        </p:nvGrpSpPr>
        <p:grpSpPr>
          <a:xfrm rot="-1676675">
            <a:off x="-2494202" y="481292"/>
            <a:ext cx="3956511" cy="5454007"/>
            <a:chOff x="0" y="-38100"/>
            <a:chExt cx="1042033" cy="1436431"/>
          </a:xfrm>
        </p:grpSpPr>
        <p:sp>
          <p:nvSpPr>
            <p:cNvPr id="389" name="Google Shape;389;g25c587ec3e4_0_0"/>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390" name="Google Shape;390;g25c587ec3e4_0_0"/>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1" name="Google Shape;391;g25c587ec3e4_0_0"/>
          <p:cNvGrpSpPr/>
          <p:nvPr/>
        </p:nvGrpSpPr>
        <p:grpSpPr>
          <a:xfrm rot="-1676675">
            <a:off x="-4240927" y="3270156"/>
            <a:ext cx="6640619" cy="9654781"/>
            <a:chOff x="0" y="-38100"/>
            <a:chExt cx="1748951" cy="2542796"/>
          </a:xfrm>
        </p:grpSpPr>
        <p:sp>
          <p:nvSpPr>
            <p:cNvPr id="392" name="Google Shape;392;g25c587ec3e4_0_0"/>
            <p:cNvSpPr/>
            <p:nvPr/>
          </p:nvSpPr>
          <p:spPr>
            <a:xfrm>
              <a:off x="0" y="0"/>
              <a:ext cx="1748951" cy="2504696"/>
            </a:xfrm>
            <a:custGeom>
              <a:rect b="b" l="l" r="r" t="t"/>
              <a:pathLst>
                <a:path extrusionOk="0" h="2504696" w="1748951">
                  <a:moveTo>
                    <a:pt x="0" y="0"/>
                  </a:moveTo>
                  <a:lnTo>
                    <a:pt x="1748951" y="0"/>
                  </a:lnTo>
                  <a:lnTo>
                    <a:pt x="1748951" y="2504696"/>
                  </a:lnTo>
                  <a:lnTo>
                    <a:pt x="0" y="2504696"/>
                  </a:lnTo>
                  <a:close/>
                </a:path>
              </a:pathLst>
            </a:custGeom>
            <a:solidFill>
              <a:srgbClr val="F4E8E2"/>
            </a:solidFill>
            <a:ln>
              <a:noFill/>
            </a:ln>
          </p:spPr>
        </p:sp>
        <p:sp>
          <p:nvSpPr>
            <p:cNvPr id="393" name="Google Shape;393;g25c587ec3e4_0_0"/>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4" name="Google Shape;394;g25c587ec3e4_0_0"/>
          <p:cNvSpPr/>
          <p:nvPr/>
        </p:nvSpPr>
        <p:spPr>
          <a:xfrm>
            <a:off x="670999" y="1685290"/>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3">
              <a:alphaModFix/>
            </a:blip>
            <a:stretch>
              <a:fillRect b="0" l="0" r="0" t="0"/>
            </a:stretch>
          </a:blipFill>
          <a:ln>
            <a:noFill/>
          </a:ln>
        </p:spPr>
      </p:sp>
      <p:sp>
        <p:nvSpPr>
          <p:cNvPr id="395" name="Google Shape;395;g25c587ec3e4_0_0"/>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4">
              <a:alphaModFix/>
            </a:blip>
            <a:stretch>
              <a:fillRect b="0" l="0" r="0" t="0"/>
            </a:stretch>
          </a:blipFill>
          <a:ln>
            <a:noFill/>
          </a:ln>
        </p:spPr>
      </p:sp>
      <p:grpSp>
        <p:nvGrpSpPr>
          <p:cNvPr id="396" name="Google Shape;396;g25c587ec3e4_0_0"/>
          <p:cNvGrpSpPr/>
          <p:nvPr/>
        </p:nvGrpSpPr>
        <p:grpSpPr>
          <a:xfrm rot="-1676675">
            <a:off x="17413273" y="7854883"/>
            <a:ext cx="3956511" cy="5454007"/>
            <a:chOff x="0" y="-38100"/>
            <a:chExt cx="1042033" cy="1436431"/>
          </a:xfrm>
        </p:grpSpPr>
        <p:sp>
          <p:nvSpPr>
            <p:cNvPr id="397" name="Google Shape;397;g25c587ec3e4_0_0"/>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398" name="Google Shape;398;g25c587ec3e4_0_0"/>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9" name="Google Shape;399;g25c587ec3e4_0_0"/>
          <p:cNvGrpSpPr/>
          <p:nvPr/>
        </p:nvGrpSpPr>
        <p:grpSpPr>
          <a:xfrm rot="-1676675">
            <a:off x="17666581" y="6797723"/>
            <a:ext cx="3956511" cy="5454007"/>
            <a:chOff x="0" y="-38100"/>
            <a:chExt cx="1042033" cy="1436431"/>
          </a:xfrm>
        </p:grpSpPr>
        <p:sp>
          <p:nvSpPr>
            <p:cNvPr id="400" name="Google Shape;400;g25c587ec3e4_0_0"/>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F4E8E2"/>
            </a:solidFill>
            <a:ln>
              <a:noFill/>
            </a:ln>
          </p:spPr>
        </p:sp>
        <p:sp>
          <p:nvSpPr>
            <p:cNvPr id="401" name="Google Shape;401;g25c587ec3e4_0_0"/>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2" name="Google Shape;402;g25c587ec3e4_0_0"/>
          <p:cNvSpPr txBox="1"/>
          <p:nvPr/>
        </p:nvSpPr>
        <p:spPr>
          <a:xfrm>
            <a:off x="2509527" y="9065298"/>
            <a:ext cx="60678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Open Sans ExtraBold"/>
                <a:ea typeface="Open Sans ExtraBold"/>
                <a:cs typeface="Open Sans ExtraBold"/>
                <a:sym typeface="Open Sans ExtraBold"/>
              </a:rPr>
              <a:t>h</a:t>
            </a:r>
            <a:r>
              <a:rPr lang="en-US" sz="1800">
                <a:latin typeface="Open Sans ExtraBold"/>
                <a:ea typeface="Open Sans ExtraBold"/>
                <a:cs typeface="Open Sans ExtraBold"/>
                <a:sym typeface="Open Sans ExtraBold"/>
              </a:rPr>
              <a:t>https://www.indonesiana.id</a:t>
            </a:r>
            <a:endParaRPr/>
          </a:p>
        </p:txBody>
      </p:sp>
      <p:sp>
        <p:nvSpPr>
          <p:cNvPr id="403" name="Google Shape;403;g25c587ec3e4_0_0"/>
          <p:cNvSpPr txBox="1"/>
          <p:nvPr/>
        </p:nvSpPr>
        <p:spPr>
          <a:xfrm>
            <a:off x="10371086" y="8773834"/>
            <a:ext cx="6585300" cy="665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a:latin typeface="Open Sans ExtraBold"/>
                <a:ea typeface="Open Sans ExtraBold"/>
                <a:cs typeface="Open Sans ExtraBold"/>
                <a:sym typeface="Open Sans ExtraBold"/>
              </a:rPr>
              <a:t>https://ebooks.gramedia.com/id/majalah/gatra/ed-14-2022</a:t>
            </a:r>
            <a:endParaRPr/>
          </a:p>
        </p:txBody>
      </p:sp>
      <p:pic>
        <p:nvPicPr>
          <p:cNvPr id="404" name="Google Shape;404;g25c587ec3e4_0_0"/>
          <p:cNvPicPr preferRelativeResize="0"/>
          <p:nvPr/>
        </p:nvPicPr>
        <p:blipFill>
          <a:blip r:embed="rId5">
            <a:alphaModFix/>
          </a:blip>
          <a:stretch>
            <a:fillRect/>
          </a:stretch>
        </p:blipFill>
        <p:spPr>
          <a:xfrm>
            <a:off x="3116825" y="1028800"/>
            <a:ext cx="5683850" cy="6911349"/>
          </a:xfrm>
          <a:prstGeom prst="rect">
            <a:avLst/>
          </a:prstGeom>
          <a:noFill/>
          <a:ln>
            <a:noFill/>
          </a:ln>
        </p:spPr>
      </p:pic>
      <p:pic>
        <p:nvPicPr>
          <p:cNvPr id="405" name="Google Shape;405;g25c587ec3e4_0_0"/>
          <p:cNvPicPr preferRelativeResize="0"/>
          <p:nvPr/>
        </p:nvPicPr>
        <p:blipFill>
          <a:blip r:embed="rId6">
            <a:alphaModFix/>
          </a:blip>
          <a:stretch>
            <a:fillRect/>
          </a:stretch>
        </p:blipFill>
        <p:spPr>
          <a:xfrm>
            <a:off x="10371075" y="1028800"/>
            <a:ext cx="6196825" cy="6911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AEA2"/>
        </a:solidFill>
      </p:bgPr>
    </p:bg>
    <p:spTree>
      <p:nvGrpSpPr>
        <p:cNvPr id="409" name="Shape 409"/>
        <p:cNvGrpSpPr/>
        <p:nvPr/>
      </p:nvGrpSpPr>
      <p:grpSpPr>
        <a:xfrm>
          <a:off x="0" y="0"/>
          <a:ext cx="0" cy="0"/>
          <a:chOff x="0" y="0"/>
          <a:chExt cx="0" cy="0"/>
        </a:xfrm>
      </p:grpSpPr>
      <p:grpSp>
        <p:nvGrpSpPr>
          <p:cNvPr id="410" name="Google Shape;410;g25c587ec3e4_0_21"/>
          <p:cNvGrpSpPr/>
          <p:nvPr/>
        </p:nvGrpSpPr>
        <p:grpSpPr>
          <a:xfrm rot="-1676675">
            <a:off x="-2494202" y="481292"/>
            <a:ext cx="3956511" cy="5454007"/>
            <a:chOff x="0" y="-38100"/>
            <a:chExt cx="1042033" cy="1436431"/>
          </a:xfrm>
        </p:grpSpPr>
        <p:sp>
          <p:nvSpPr>
            <p:cNvPr id="411" name="Google Shape;411;g25c587ec3e4_0_21"/>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412" name="Google Shape;412;g25c587ec3e4_0_2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3" name="Google Shape;413;g25c587ec3e4_0_21"/>
          <p:cNvGrpSpPr/>
          <p:nvPr/>
        </p:nvGrpSpPr>
        <p:grpSpPr>
          <a:xfrm rot="-1676675">
            <a:off x="-4240927" y="3270156"/>
            <a:ext cx="6640619" cy="9654781"/>
            <a:chOff x="0" y="-38100"/>
            <a:chExt cx="1748951" cy="2542796"/>
          </a:xfrm>
        </p:grpSpPr>
        <p:sp>
          <p:nvSpPr>
            <p:cNvPr id="414" name="Google Shape;414;g25c587ec3e4_0_21"/>
            <p:cNvSpPr/>
            <p:nvPr/>
          </p:nvSpPr>
          <p:spPr>
            <a:xfrm>
              <a:off x="0" y="0"/>
              <a:ext cx="1748951" cy="2504696"/>
            </a:xfrm>
            <a:custGeom>
              <a:rect b="b" l="l" r="r" t="t"/>
              <a:pathLst>
                <a:path extrusionOk="0" h="2504696" w="1748951">
                  <a:moveTo>
                    <a:pt x="0" y="0"/>
                  </a:moveTo>
                  <a:lnTo>
                    <a:pt x="1748951" y="0"/>
                  </a:lnTo>
                  <a:lnTo>
                    <a:pt x="1748951" y="2504696"/>
                  </a:lnTo>
                  <a:lnTo>
                    <a:pt x="0" y="2504696"/>
                  </a:lnTo>
                  <a:close/>
                </a:path>
              </a:pathLst>
            </a:custGeom>
            <a:solidFill>
              <a:srgbClr val="F4E8E2"/>
            </a:solidFill>
            <a:ln>
              <a:noFill/>
            </a:ln>
          </p:spPr>
        </p:sp>
        <p:sp>
          <p:nvSpPr>
            <p:cNvPr id="415" name="Google Shape;415;g25c587ec3e4_0_2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6" name="Google Shape;416;g25c587ec3e4_0_21"/>
          <p:cNvSpPr/>
          <p:nvPr/>
        </p:nvSpPr>
        <p:spPr>
          <a:xfrm>
            <a:off x="670999" y="1685290"/>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3">
              <a:alphaModFix/>
            </a:blip>
            <a:stretch>
              <a:fillRect b="0" l="0" r="0" t="0"/>
            </a:stretch>
          </a:blipFill>
          <a:ln>
            <a:noFill/>
          </a:ln>
        </p:spPr>
      </p:sp>
      <p:sp>
        <p:nvSpPr>
          <p:cNvPr id="417" name="Google Shape;417;g25c587ec3e4_0_21"/>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4">
              <a:alphaModFix/>
            </a:blip>
            <a:stretch>
              <a:fillRect b="0" l="0" r="0" t="0"/>
            </a:stretch>
          </a:blipFill>
          <a:ln>
            <a:noFill/>
          </a:ln>
        </p:spPr>
      </p:sp>
      <p:grpSp>
        <p:nvGrpSpPr>
          <p:cNvPr id="418" name="Google Shape;418;g25c587ec3e4_0_21"/>
          <p:cNvGrpSpPr/>
          <p:nvPr/>
        </p:nvGrpSpPr>
        <p:grpSpPr>
          <a:xfrm rot="-1676675">
            <a:off x="17413273" y="7854883"/>
            <a:ext cx="3956511" cy="5454007"/>
            <a:chOff x="0" y="-38100"/>
            <a:chExt cx="1042033" cy="1436431"/>
          </a:xfrm>
        </p:grpSpPr>
        <p:sp>
          <p:nvSpPr>
            <p:cNvPr id="419" name="Google Shape;419;g25c587ec3e4_0_21"/>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420" name="Google Shape;420;g25c587ec3e4_0_2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1" name="Google Shape;421;g25c587ec3e4_0_21"/>
          <p:cNvGrpSpPr/>
          <p:nvPr/>
        </p:nvGrpSpPr>
        <p:grpSpPr>
          <a:xfrm rot="-1676675">
            <a:off x="17666581" y="6797723"/>
            <a:ext cx="3956511" cy="5454007"/>
            <a:chOff x="0" y="-38100"/>
            <a:chExt cx="1042033" cy="1436431"/>
          </a:xfrm>
        </p:grpSpPr>
        <p:sp>
          <p:nvSpPr>
            <p:cNvPr id="422" name="Google Shape;422;g25c587ec3e4_0_21"/>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F4E8E2"/>
            </a:solidFill>
            <a:ln>
              <a:noFill/>
            </a:ln>
          </p:spPr>
        </p:sp>
        <p:sp>
          <p:nvSpPr>
            <p:cNvPr id="423" name="Google Shape;423;g25c587ec3e4_0_2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4" name="Google Shape;424;g25c587ec3e4_0_21"/>
          <p:cNvSpPr txBox="1"/>
          <p:nvPr/>
        </p:nvSpPr>
        <p:spPr>
          <a:xfrm>
            <a:off x="2509527" y="8365823"/>
            <a:ext cx="6067800" cy="10314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Font typeface="Arial"/>
              <a:buNone/>
            </a:pPr>
            <a:r>
              <a:t/>
            </a:r>
            <a:endParaRPr sz="1800">
              <a:solidFill>
                <a:schemeClr val="dk1"/>
              </a:solidFill>
              <a:latin typeface="Open Sans ExtraBold"/>
              <a:ea typeface="Open Sans ExtraBold"/>
              <a:cs typeface="Open Sans ExtraBold"/>
              <a:sym typeface="Open Sans ExtraBold"/>
            </a:endParaRPr>
          </a:p>
          <a:p>
            <a:pPr indent="0" lvl="0" marL="0" marR="0" rtl="0" algn="ctr">
              <a:lnSpc>
                <a:spcPct val="140000"/>
              </a:lnSpc>
              <a:spcBef>
                <a:spcPts val="0"/>
              </a:spcBef>
              <a:spcAft>
                <a:spcPts val="0"/>
              </a:spcAft>
              <a:buNone/>
            </a:pPr>
            <a:r>
              <a:rPr lang="en-US" sz="1100">
                <a:latin typeface="Open Sans ExtraBold"/>
                <a:ea typeface="Open Sans ExtraBold"/>
                <a:cs typeface="Open Sans ExtraBold"/>
                <a:sym typeface="Open Sans ExtraBold"/>
              </a:rPr>
              <a:t>https://www.static-src.com/wcsstore/Indraprastha/images/catalog/medium//catalog-image/103/MTA-93296281/_tempo_majalah_tempo_cetak_edisi_5136_tanggal_24_oktober_2022_narkotik_dikantong_jenderal_full01_otz6ln7p.jpg</a:t>
            </a:r>
            <a:endParaRPr sz="1100">
              <a:latin typeface="Open Sans ExtraBold"/>
              <a:ea typeface="Open Sans ExtraBold"/>
              <a:cs typeface="Open Sans ExtraBold"/>
              <a:sym typeface="Open Sans ExtraBold"/>
            </a:endParaRPr>
          </a:p>
        </p:txBody>
      </p:sp>
      <p:sp>
        <p:nvSpPr>
          <p:cNvPr id="425" name="Google Shape;425;g25c587ec3e4_0_21"/>
          <p:cNvSpPr txBox="1"/>
          <p:nvPr/>
        </p:nvSpPr>
        <p:spPr>
          <a:xfrm>
            <a:off x="10371086" y="8773834"/>
            <a:ext cx="65853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pic>
        <p:nvPicPr>
          <p:cNvPr id="426" name="Google Shape;426;g25c587ec3e4_0_21"/>
          <p:cNvPicPr preferRelativeResize="0"/>
          <p:nvPr/>
        </p:nvPicPr>
        <p:blipFill>
          <a:blip r:embed="rId5">
            <a:alphaModFix/>
          </a:blip>
          <a:stretch>
            <a:fillRect/>
          </a:stretch>
        </p:blipFill>
        <p:spPr>
          <a:xfrm>
            <a:off x="3383376" y="1339400"/>
            <a:ext cx="4999800" cy="6552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8E2"/>
        </a:solidFill>
      </p:bgPr>
    </p:bg>
    <p:spTree>
      <p:nvGrpSpPr>
        <p:cNvPr id="430" name="Shape 430"/>
        <p:cNvGrpSpPr/>
        <p:nvPr/>
      </p:nvGrpSpPr>
      <p:grpSpPr>
        <a:xfrm>
          <a:off x="0" y="0"/>
          <a:ext cx="0" cy="0"/>
          <a:chOff x="0" y="0"/>
          <a:chExt cx="0" cy="0"/>
        </a:xfrm>
      </p:grpSpPr>
      <p:sp>
        <p:nvSpPr>
          <p:cNvPr id="431" name="Google Shape;431;p17"/>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3">
              <a:alphaModFix/>
            </a:blip>
            <a:stretch>
              <a:fillRect b="0" l="0" r="0" t="0"/>
            </a:stretch>
          </a:blipFill>
          <a:ln>
            <a:noFill/>
          </a:ln>
        </p:spPr>
      </p:sp>
      <p:grpSp>
        <p:nvGrpSpPr>
          <p:cNvPr id="432" name="Google Shape;432;p17"/>
          <p:cNvGrpSpPr/>
          <p:nvPr/>
        </p:nvGrpSpPr>
        <p:grpSpPr>
          <a:xfrm rot="-1676701">
            <a:off x="17413273" y="7854875"/>
            <a:ext cx="3956469" cy="5453949"/>
            <a:chOff x="0" y="-38100"/>
            <a:chExt cx="1042033" cy="1436431"/>
          </a:xfrm>
        </p:grpSpPr>
        <p:sp>
          <p:nvSpPr>
            <p:cNvPr id="433" name="Google Shape;433;p17"/>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434" name="Google Shape;434;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5" name="Google Shape;435;p17"/>
          <p:cNvGrpSpPr/>
          <p:nvPr/>
        </p:nvGrpSpPr>
        <p:grpSpPr>
          <a:xfrm rot="-1676701">
            <a:off x="17666581" y="6797715"/>
            <a:ext cx="3956469" cy="5453949"/>
            <a:chOff x="0" y="-38100"/>
            <a:chExt cx="1042033" cy="1436431"/>
          </a:xfrm>
        </p:grpSpPr>
        <p:sp>
          <p:nvSpPr>
            <p:cNvPr id="436" name="Google Shape;436;p17"/>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A995A2"/>
            </a:solidFill>
            <a:ln>
              <a:noFill/>
            </a:ln>
          </p:spPr>
        </p:sp>
        <p:sp>
          <p:nvSpPr>
            <p:cNvPr id="437" name="Google Shape;437;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8" name="Google Shape;438;p17"/>
          <p:cNvSpPr txBox="1"/>
          <p:nvPr/>
        </p:nvSpPr>
        <p:spPr>
          <a:xfrm>
            <a:off x="2829474" y="407301"/>
            <a:ext cx="11251500" cy="1736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700" u="none" cap="none" strike="noStrike">
                <a:solidFill>
                  <a:srgbClr val="172F4F"/>
                </a:solidFill>
                <a:latin typeface="Arial"/>
                <a:ea typeface="Arial"/>
                <a:cs typeface="Arial"/>
                <a:sym typeface="Arial"/>
              </a:rPr>
              <a:t>AKTIVITAS </a:t>
            </a:r>
            <a:endParaRPr b="0" i="0" sz="4700" u="none" cap="none" strike="noStrike">
              <a:solidFill>
                <a:srgbClr val="172F4F"/>
              </a:solidFill>
              <a:latin typeface="Arial"/>
              <a:ea typeface="Arial"/>
              <a:cs typeface="Arial"/>
              <a:sym typeface="Arial"/>
            </a:endParaRPr>
          </a:p>
          <a:p>
            <a:pPr indent="0" lvl="0" marL="0" marR="0" rtl="0" algn="l">
              <a:lnSpc>
                <a:spcPct val="140000"/>
              </a:lnSpc>
              <a:spcBef>
                <a:spcPts val="0"/>
              </a:spcBef>
              <a:spcAft>
                <a:spcPts val="0"/>
              </a:spcAft>
              <a:buNone/>
            </a:pPr>
            <a:r>
              <a:rPr lang="en-US" sz="4700">
                <a:solidFill>
                  <a:srgbClr val="172F4F"/>
                </a:solidFill>
              </a:rPr>
              <a:t>Kerjakan dalam kelompok (</a:t>
            </a:r>
            <a:r>
              <a:rPr lang="en-US" sz="4700">
                <a:solidFill>
                  <a:srgbClr val="172F4F"/>
                </a:solidFill>
              </a:rPr>
              <a:t>3-4</a:t>
            </a:r>
            <a:r>
              <a:rPr lang="en-US" sz="4700">
                <a:solidFill>
                  <a:srgbClr val="172F4F"/>
                </a:solidFill>
              </a:rPr>
              <a:t> orang)</a:t>
            </a:r>
            <a:endParaRPr sz="4300">
              <a:solidFill>
                <a:srgbClr val="172F4F"/>
              </a:solidFill>
            </a:endParaRPr>
          </a:p>
        </p:txBody>
      </p:sp>
      <p:grpSp>
        <p:nvGrpSpPr>
          <p:cNvPr id="439" name="Google Shape;439;p17"/>
          <p:cNvGrpSpPr/>
          <p:nvPr/>
        </p:nvGrpSpPr>
        <p:grpSpPr>
          <a:xfrm rot="-1676701">
            <a:off x="-3975029" y="-203446"/>
            <a:ext cx="3956469" cy="5453949"/>
            <a:chOff x="0" y="-38100"/>
            <a:chExt cx="1042033" cy="1436431"/>
          </a:xfrm>
        </p:grpSpPr>
        <p:sp>
          <p:nvSpPr>
            <p:cNvPr id="440" name="Google Shape;440;p17"/>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441" name="Google Shape;441;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2" name="Google Shape;442;p17"/>
          <p:cNvGrpSpPr/>
          <p:nvPr/>
        </p:nvGrpSpPr>
        <p:grpSpPr>
          <a:xfrm rot="-1676701">
            <a:off x="-5660641" y="2049095"/>
            <a:ext cx="5541736" cy="6276645"/>
            <a:chOff x="0" y="-38100"/>
            <a:chExt cx="1459552" cy="1653108"/>
          </a:xfrm>
        </p:grpSpPr>
        <p:sp>
          <p:nvSpPr>
            <p:cNvPr id="443" name="Google Shape;443;p17"/>
            <p:cNvSpPr/>
            <p:nvPr/>
          </p:nvSpPr>
          <p:spPr>
            <a:xfrm>
              <a:off x="0" y="0"/>
              <a:ext cx="1459552" cy="1615008"/>
            </a:xfrm>
            <a:custGeom>
              <a:rect b="b" l="l" r="r" t="t"/>
              <a:pathLst>
                <a:path extrusionOk="0" h="1615008" w="1459552">
                  <a:moveTo>
                    <a:pt x="0" y="0"/>
                  </a:moveTo>
                  <a:lnTo>
                    <a:pt x="1459552" y="0"/>
                  </a:lnTo>
                  <a:lnTo>
                    <a:pt x="1459552" y="1615008"/>
                  </a:lnTo>
                  <a:lnTo>
                    <a:pt x="0" y="1615008"/>
                  </a:lnTo>
                  <a:close/>
                </a:path>
              </a:pathLst>
            </a:custGeom>
            <a:solidFill>
              <a:srgbClr val="A995A2"/>
            </a:solidFill>
            <a:ln>
              <a:noFill/>
            </a:ln>
          </p:spPr>
        </p:sp>
        <p:sp>
          <p:nvSpPr>
            <p:cNvPr id="444" name="Google Shape;444;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5" name="Google Shape;445;p17"/>
          <p:cNvSpPr/>
          <p:nvPr/>
        </p:nvSpPr>
        <p:spPr>
          <a:xfrm>
            <a:off x="162564" y="0"/>
            <a:ext cx="3237194" cy="3622575"/>
          </a:xfrm>
          <a:custGeom>
            <a:rect b="b" l="l" r="r" t="t"/>
            <a:pathLst>
              <a:path extrusionOk="0" h="3622575" w="3237194">
                <a:moveTo>
                  <a:pt x="0" y="0"/>
                </a:moveTo>
                <a:lnTo>
                  <a:pt x="3237195" y="0"/>
                </a:lnTo>
                <a:lnTo>
                  <a:pt x="3237195" y="3622575"/>
                </a:lnTo>
                <a:lnTo>
                  <a:pt x="0" y="3622575"/>
                </a:lnTo>
                <a:lnTo>
                  <a:pt x="0" y="0"/>
                </a:lnTo>
                <a:close/>
              </a:path>
            </a:pathLst>
          </a:custGeom>
          <a:blipFill rotWithShape="1">
            <a:blip r:embed="rId4">
              <a:alphaModFix/>
            </a:blip>
            <a:stretch>
              <a:fillRect b="0" l="0" r="0" t="0"/>
            </a:stretch>
          </a:blipFill>
          <a:ln>
            <a:noFill/>
          </a:ln>
        </p:spPr>
      </p:sp>
      <p:grpSp>
        <p:nvGrpSpPr>
          <p:cNvPr id="446" name="Google Shape;446;p17"/>
          <p:cNvGrpSpPr/>
          <p:nvPr/>
        </p:nvGrpSpPr>
        <p:grpSpPr>
          <a:xfrm rot="-1676701">
            <a:off x="-3975029" y="4835675"/>
            <a:ext cx="3956469" cy="5453949"/>
            <a:chOff x="0" y="-38100"/>
            <a:chExt cx="1042033" cy="1436431"/>
          </a:xfrm>
        </p:grpSpPr>
        <p:sp>
          <p:nvSpPr>
            <p:cNvPr id="447" name="Google Shape;447;p17"/>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448" name="Google Shape;448;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9" name="Google Shape;449;p17"/>
          <p:cNvSpPr txBox="1"/>
          <p:nvPr/>
        </p:nvSpPr>
        <p:spPr>
          <a:xfrm>
            <a:off x="1817678" y="2069170"/>
            <a:ext cx="14652600" cy="5760900"/>
          </a:xfrm>
          <a:prstGeom prst="rect">
            <a:avLst/>
          </a:prstGeom>
          <a:noFill/>
          <a:ln>
            <a:noFill/>
          </a:ln>
        </p:spPr>
        <p:txBody>
          <a:bodyPr anchorCtr="0" anchor="t" bIns="0" lIns="0" spcFirstLastPara="1" rIns="0" wrap="square" tIns="0">
            <a:spAutoFit/>
          </a:bodyPr>
          <a:lstStyle/>
          <a:p>
            <a:pPr indent="0" lvl="0" marL="0" marR="0" rtl="0" algn="just">
              <a:lnSpc>
                <a:spcPct val="27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11817" lvl="1" marL="774005" marR="0" rtl="0" algn="just">
              <a:lnSpc>
                <a:spcPct val="140039"/>
              </a:lnSpc>
              <a:spcBef>
                <a:spcPts val="0"/>
              </a:spcBef>
              <a:spcAft>
                <a:spcPts val="0"/>
              </a:spcAft>
              <a:buClr>
                <a:srgbClr val="000000"/>
              </a:buClr>
              <a:buSzPts val="2400"/>
              <a:buChar char="•"/>
            </a:pPr>
            <a:r>
              <a:rPr b="1" i="0" lang="en-US" sz="2400" u="none" cap="none" strike="noStrike">
                <a:solidFill>
                  <a:srgbClr val="000000"/>
                </a:solidFill>
                <a:latin typeface="Sniglet"/>
                <a:ea typeface="Sniglet"/>
                <a:cs typeface="Sniglet"/>
                <a:sym typeface="Sniglet"/>
              </a:rPr>
              <a:t> </a:t>
            </a:r>
            <a:r>
              <a:rPr b="1" i="0" lang="en-US" sz="3000" u="none" cap="none" strike="noStrike">
                <a:solidFill>
                  <a:srgbClr val="000000"/>
                </a:solidFill>
                <a:latin typeface="Sniglet"/>
                <a:ea typeface="Sniglet"/>
                <a:cs typeface="Sniglet"/>
                <a:sym typeface="Sniglet"/>
              </a:rPr>
              <a:t>Apa arti seorang pemimpin yang berpengaruh dan kuat?</a:t>
            </a:r>
            <a:endParaRPr b="1" sz="3000"/>
          </a:p>
          <a:p>
            <a:pPr indent="-349917" lvl="1" marL="774005" marR="0" rtl="0" algn="just">
              <a:lnSpc>
                <a:spcPct val="140039"/>
              </a:lnSpc>
              <a:spcBef>
                <a:spcPts val="0"/>
              </a:spcBef>
              <a:spcAft>
                <a:spcPts val="0"/>
              </a:spcAft>
              <a:buClr>
                <a:srgbClr val="000000"/>
              </a:buClr>
              <a:buSzPts val="3000"/>
              <a:buChar char="•"/>
            </a:pPr>
            <a:r>
              <a:rPr b="1" i="0" lang="en-US" sz="3000" u="none" cap="none" strike="noStrike">
                <a:solidFill>
                  <a:srgbClr val="000000"/>
                </a:solidFill>
                <a:latin typeface="Sniglet"/>
                <a:ea typeface="Sniglet"/>
                <a:cs typeface="Sniglet"/>
                <a:sym typeface="Sniglet"/>
              </a:rPr>
              <a:t> Bagaimana penggambaran seorang pemimpin wanita yang kuat/ pemimpin laki-laki yang kuat?</a:t>
            </a:r>
            <a:endParaRPr b="1" sz="3000"/>
          </a:p>
          <a:p>
            <a:pPr indent="-349917" lvl="1" marL="774005" marR="0" rtl="0" algn="just">
              <a:lnSpc>
                <a:spcPct val="140039"/>
              </a:lnSpc>
              <a:spcBef>
                <a:spcPts val="0"/>
              </a:spcBef>
              <a:spcAft>
                <a:spcPts val="0"/>
              </a:spcAft>
              <a:buClr>
                <a:srgbClr val="000000"/>
              </a:buClr>
              <a:buSzPts val="3000"/>
              <a:buChar char="•"/>
            </a:pPr>
            <a:r>
              <a:rPr b="1" i="0" lang="en-US" sz="3000" u="none" cap="none" strike="noStrike">
                <a:solidFill>
                  <a:srgbClr val="000000"/>
                </a:solidFill>
                <a:latin typeface="Sniglet"/>
                <a:ea typeface="Sniglet"/>
                <a:cs typeface="Sniglet"/>
                <a:sym typeface="Sniglet"/>
              </a:rPr>
              <a:t> Bagaimana kekuasaan didefinisikan berbeda untuk laki-laki dan perempuan?</a:t>
            </a:r>
            <a:endParaRPr b="1" sz="3000"/>
          </a:p>
          <a:p>
            <a:pPr indent="-349917" lvl="1" marL="774005" marR="0" rtl="0" algn="just">
              <a:lnSpc>
                <a:spcPct val="140039"/>
              </a:lnSpc>
              <a:spcBef>
                <a:spcPts val="0"/>
              </a:spcBef>
              <a:spcAft>
                <a:spcPts val="0"/>
              </a:spcAft>
              <a:buClr>
                <a:srgbClr val="000000"/>
              </a:buClr>
              <a:buSzPts val="3000"/>
              <a:buChar char="•"/>
            </a:pPr>
            <a:r>
              <a:rPr b="1" i="0" lang="en-US" sz="3000" u="none" cap="none" strike="noStrike">
                <a:solidFill>
                  <a:srgbClr val="000000"/>
                </a:solidFill>
                <a:latin typeface="Sniglet"/>
                <a:ea typeface="Sniglet"/>
                <a:cs typeface="Sniglet"/>
                <a:sym typeface="Sniglet"/>
              </a:rPr>
              <a:t>Sejauh mana tokoh pemimpin digambarkan sebagai pemimpin politik yang kuat dan berpengaruh di setiap sampul majalah?</a:t>
            </a:r>
            <a:endParaRPr b="1" sz="3000"/>
          </a:p>
          <a:p>
            <a:pPr indent="-349917" lvl="1" marL="774005" marR="0" rtl="0" algn="just">
              <a:lnSpc>
                <a:spcPct val="140039"/>
              </a:lnSpc>
              <a:spcBef>
                <a:spcPts val="0"/>
              </a:spcBef>
              <a:spcAft>
                <a:spcPts val="0"/>
              </a:spcAft>
              <a:buClr>
                <a:srgbClr val="000000"/>
              </a:buClr>
              <a:buSzPts val="3000"/>
              <a:buFont typeface="Arial"/>
              <a:buChar char="•"/>
            </a:pPr>
            <a:r>
              <a:rPr b="1" i="0" lang="en-US" sz="3000" u="none" cap="none" strike="noStrike">
                <a:solidFill>
                  <a:srgbClr val="000000"/>
                </a:solidFill>
                <a:latin typeface="Sniglet"/>
                <a:ea typeface="Sniglet"/>
                <a:cs typeface="Sniglet"/>
                <a:sym typeface="Sniglet"/>
              </a:rPr>
              <a:t>An</a:t>
            </a:r>
            <a:r>
              <a:rPr b="1" i="0" lang="en-US" sz="3000" u="none" cap="none" strike="noStrike">
                <a:solidFill>
                  <a:srgbClr val="000000"/>
                </a:solidFill>
                <a:latin typeface="Sniglet"/>
                <a:ea typeface="Sniglet"/>
                <a:cs typeface="Sniglet"/>
                <a:sym typeface="Sniglet"/>
              </a:rPr>
              <a:t>alisislah unsur-unsur dan bahasa tubuh tokoh pemimpin pada sampul majalah! </a:t>
            </a:r>
            <a:endParaRPr b="1" sz="3000"/>
          </a:p>
          <a:p>
            <a:pPr indent="0" lvl="0" marL="0" marR="0" rtl="0" algn="just">
              <a:lnSpc>
                <a:spcPct val="140000"/>
              </a:lnSpc>
              <a:spcBef>
                <a:spcPts val="0"/>
              </a:spcBef>
              <a:spcAft>
                <a:spcPts val="0"/>
              </a:spcAft>
              <a:buNone/>
            </a:pPr>
            <a:r>
              <a:t/>
            </a:r>
            <a:endParaRPr b="1" i="0" sz="3000" u="none" cap="none" strike="noStrike">
              <a:solidFill>
                <a:srgbClr val="000000"/>
              </a:solidFill>
              <a:latin typeface="Sniglet"/>
              <a:ea typeface="Sniglet"/>
              <a:cs typeface="Sniglet"/>
              <a:sym typeface="Snigle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C2C0"/>
        </a:solidFill>
      </p:bgPr>
    </p:bg>
    <p:spTree>
      <p:nvGrpSpPr>
        <p:cNvPr id="453" name="Shape 453"/>
        <p:cNvGrpSpPr/>
        <p:nvPr/>
      </p:nvGrpSpPr>
      <p:grpSpPr>
        <a:xfrm>
          <a:off x="0" y="0"/>
          <a:ext cx="0" cy="0"/>
          <a:chOff x="0" y="0"/>
          <a:chExt cx="0" cy="0"/>
        </a:xfrm>
      </p:grpSpPr>
      <p:sp>
        <p:nvSpPr>
          <p:cNvPr id="454" name="Google Shape;454;p18"/>
          <p:cNvSpPr txBox="1"/>
          <p:nvPr/>
        </p:nvSpPr>
        <p:spPr>
          <a:xfrm>
            <a:off x="2173774" y="2582724"/>
            <a:ext cx="13940400" cy="4722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US" sz="2600">
                <a:solidFill>
                  <a:srgbClr val="172F4F"/>
                </a:solidFill>
              </a:rPr>
              <a:t>Daftar Pustaka</a:t>
            </a:r>
            <a:endParaRPr b="1" sz="2600">
              <a:solidFill>
                <a:srgbClr val="172F4F"/>
              </a:solidFill>
            </a:endParaRPr>
          </a:p>
          <a:p>
            <a:pPr indent="0" lvl="0" marL="0" rtl="0" algn="ctr">
              <a:lnSpc>
                <a:spcPct val="100000"/>
              </a:lnSpc>
              <a:spcBef>
                <a:spcPts val="1200"/>
              </a:spcBef>
              <a:spcAft>
                <a:spcPts val="0"/>
              </a:spcAft>
              <a:buClr>
                <a:schemeClr val="dk1"/>
              </a:buClr>
              <a:buSzPts val="1100"/>
              <a:buFont typeface="Arial"/>
              <a:buNone/>
            </a:pPr>
            <a:r>
              <a:rPr b="1" lang="en-US" sz="2600">
                <a:solidFill>
                  <a:srgbClr val="172F4F"/>
                </a:solidFill>
              </a:rPr>
              <a:t>Philpot, B. 2019.</a:t>
            </a:r>
            <a:r>
              <a:rPr b="1" i="1" lang="en-US" sz="2600">
                <a:solidFill>
                  <a:srgbClr val="172F4F"/>
                </a:solidFill>
              </a:rPr>
              <a:t>English A: Language and Literature for the IB Diploma Cambridge</a:t>
            </a:r>
            <a:r>
              <a:rPr b="1" lang="en-US" sz="2600">
                <a:solidFill>
                  <a:srgbClr val="172F4F"/>
                </a:solidFill>
              </a:rPr>
              <a:t>. Italy: Cambridge University Press.</a:t>
            </a:r>
            <a:endParaRPr b="1" sz="2600">
              <a:solidFill>
                <a:srgbClr val="172F4F"/>
              </a:solidFill>
            </a:endParaRPr>
          </a:p>
          <a:p>
            <a:pPr indent="0" lvl="0" marL="0" rtl="0" algn="ctr">
              <a:lnSpc>
                <a:spcPct val="100000"/>
              </a:lnSpc>
              <a:spcBef>
                <a:spcPts val="1200"/>
              </a:spcBef>
              <a:spcAft>
                <a:spcPts val="0"/>
              </a:spcAft>
              <a:buClr>
                <a:schemeClr val="dk1"/>
              </a:buClr>
              <a:buSzPts val="1100"/>
              <a:buFont typeface="Arial"/>
              <a:buNone/>
            </a:pPr>
            <a:r>
              <a:rPr b="1" lang="en-US" sz="2600">
                <a:solidFill>
                  <a:srgbClr val="172F4F"/>
                </a:solidFill>
              </a:rPr>
              <a:t>Diterjemahkan oleh: Ancila Putri, M.Pd</a:t>
            </a:r>
            <a:endParaRPr b="1" sz="2600">
              <a:solidFill>
                <a:srgbClr val="172F4F"/>
              </a:solidFill>
            </a:endParaRPr>
          </a:p>
          <a:p>
            <a:pPr indent="0" lvl="0" marL="0" marR="0" rtl="0" algn="ctr">
              <a:lnSpc>
                <a:spcPct val="120998"/>
              </a:lnSpc>
              <a:spcBef>
                <a:spcPts val="1200"/>
              </a:spcBef>
              <a:spcAft>
                <a:spcPts val="0"/>
              </a:spcAft>
              <a:buNone/>
            </a:pPr>
            <a:r>
              <a:t/>
            </a:r>
            <a:endParaRPr sz="17282">
              <a:solidFill>
                <a:srgbClr val="172F4F"/>
              </a:solidFill>
            </a:endParaRPr>
          </a:p>
        </p:txBody>
      </p:sp>
      <p:grpSp>
        <p:nvGrpSpPr>
          <p:cNvPr id="455" name="Google Shape;455;p18"/>
          <p:cNvGrpSpPr/>
          <p:nvPr/>
        </p:nvGrpSpPr>
        <p:grpSpPr>
          <a:xfrm rot="-3586574">
            <a:off x="-4357318" y="-1630513"/>
            <a:ext cx="6768216" cy="5922189"/>
            <a:chOff x="0" y="0"/>
            <a:chExt cx="812800" cy="711200"/>
          </a:xfrm>
        </p:grpSpPr>
        <p:sp>
          <p:nvSpPr>
            <p:cNvPr id="456" name="Google Shape;456;p18"/>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F4E8E2"/>
            </a:solidFill>
            <a:ln>
              <a:noFill/>
            </a:ln>
          </p:spPr>
        </p:sp>
        <p:sp>
          <p:nvSpPr>
            <p:cNvPr id="457" name="Google Shape;457;p18"/>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8" name="Google Shape;458;p18"/>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3">
              <a:alphaModFix/>
            </a:blip>
            <a:stretch>
              <a:fillRect b="0" l="0" r="0" t="0"/>
            </a:stretch>
          </a:blipFill>
          <a:ln>
            <a:noFill/>
          </a:ln>
        </p:spPr>
      </p:sp>
      <p:grpSp>
        <p:nvGrpSpPr>
          <p:cNvPr id="459" name="Google Shape;459;p18"/>
          <p:cNvGrpSpPr/>
          <p:nvPr/>
        </p:nvGrpSpPr>
        <p:grpSpPr>
          <a:xfrm rot="-1676701">
            <a:off x="17413273" y="7854875"/>
            <a:ext cx="3956469" cy="5453949"/>
            <a:chOff x="0" y="-38100"/>
            <a:chExt cx="1042033" cy="1436431"/>
          </a:xfrm>
        </p:grpSpPr>
        <p:sp>
          <p:nvSpPr>
            <p:cNvPr id="460" name="Google Shape;460;p18"/>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F4E8E2"/>
            </a:solidFill>
            <a:ln>
              <a:noFill/>
            </a:ln>
          </p:spPr>
        </p:sp>
        <p:sp>
          <p:nvSpPr>
            <p:cNvPr id="461" name="Google Shape;461;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2" name="Google Shape;462;p18"/>
          <p:cNvGrpSpPr/>
          <p:nvPr/>
        </p:nvGrpSpPr>
        <p:grpSpPr>
          <a:xfrm rot="-1676701">
            <a:off x="17666581" y="6797715"/>
            <a:ext cx="3956469" cy="5453949"/>
            <a:chOff x="0" y="-38100"/>
            <a:chExt cx="1042033" cy="1436431"/>
          </a:xfrm>
        </p:grpSpPr>
        <p:sp>
          <p:nvSpPr>
            <p:cNvPr id="463" name="Google Shape;463;p18"/>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A995A2"/>
            </a:solidFill>
            <a:ln>
              <a:noFill/>
            </a:ln>
          </p:spPr>
        </p:sp>
        <p:sp>
          <p:nvSpPr>
            <p:cNvPr id="464" name="Google Shape;464;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5" name="Google Shape;465;p18"/>
          <p:cNvGrpSpPr/>
          <p:nvPr/>
        </p:nvGrpSpPr>
        <p:grpSpPr>
          <a:xfrm>
            <a:off x="-3546033" y="4469647"/>
            <a:ext cx="6768216" cy="5922189"/>
            <a:chOff x="0" y="0"/>
            <a:chExt cx="812800" cy="711200"/>
          </a:xfrm>
        </p:grpSpPr>
        <p:sp>
          <p:nvSpPr>
            <p:cNvPr id="466" name="Google Shape;466;p18"/>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E4AEA2"/>
            </a:solidFill>
            <a:ln>
              <a:noFill/>
            </a:ln>
          </p:spPr>
        </p:sp>
        <p:sp>
          <p:nvSpPr>
            <p:cNvPr id="467" name="Google Shape;467;p18"/>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8" name="Google Shape;468;p18"/>
          <p:cNvSpPr/>
          <p:nvPr/>
        </p:nvSpPr>
        <p:spPr>
          <a:xfrm>
            <a:off x="289783" y="696190"/>
            <a:ext cx="2539687" cy="2842031"/>
          </a:xfrm>
          <a:custGeom>
            <a:rect b="b" l="l" r="r" t="t"/>
            <a:pathLst>
              <a:path extrusionOk="0" h="2842031" w="2539687">
                <a:moveTo>
                  <a:pt x="0" y="0"/>
                </a:moveTo>
                <a:lnTo>
                  <a:pt x="2539687" y="0"/>
                </a:lnTo>
                <a:lnTo>
                  <a:pt x="2539687" y="2842031"/>
                </a:lnTo>
                <a:lnTo>
                  <a:pt x="0" y="2842031"/>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AEA2"/>
        </a:solidFill>
      </p:bgPr>
    </p:bg>
    <p:spTree>
      <p:nvGrpSpPr>
        <p:cNvPr id="105" name="Shape 105"/>
        <p:cNvGrpSpPr/>
        <p:nvPr/>
      </p:nvGrpSpPr>
      <p:grpSpPr>
        <a:xfrm>
          <a:off x="0" y="0"/>
          <a:ext cx="0" cy="0"/>
          <a:chOff x="0" y="0"/>
          <a:chExt cx="0" cy="0"/>
        </a:xfrm>
      </p:grpSpPr>
      <p:grpSp>
        <p:nvGrpSpPr>
          <p:cNvPr id="106" name="Google Shape;106;p2"/>
          <p:cNvGrpSpPr/>
          <p:nvPr/>
        </p:nvGrpSpPr>
        <p:grpSpPr>
          <a:xfrm rot="-1676701">
            <a:off x="-2494202" y="481284"/>
            <a:ext cx="3956469" cy="5453949"/>
            <a:chOff x="0" y="-38100"/>
            <a:chExt cx="1042033" cy="1436431"/>
          </a:xfrm>
        </p:grpSpPr>
        <p:sp>
          <p:nvSpPr>
            <p:cNvPr id="107" name="Google Shape;107;p2"/>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108" name="Google Shape;108;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2"/>
          <p:cNvGrpSpPr/>
          <p:nvPr/>
        </p:nvGrpSpPr>
        <p:grpSpPr>
          <a:xfrm rot="-1676701">
            <a:off x="-4240926" y="3270140"/>
            <a:ext cx="6640549" cy="9654680"/>
            <a:chOff x="0" y="-38100"/>
            <a:chExt cx="1748951" cy="2542796"/>
          </a:xfrm>
        </p:grpSpPr>
        <p:sp>
          <p:nvSpPr>
            <p:cNvPr id="110" name="Google Shape;110;p2"/>
            <p:cNvSpPr/>
            <p:nvPr/>
          </p:nvSpPr>
          <p:spPr>
            <a:xfrm>
              <a:off x="0" y="0"/>
              <a:ext cx="1748951" cy="2504696"/>
            </a:xfrm>
            <a:custGeom>
              <a:rect b="b" l="l" r="r" t="t"/>
              <a:pathLst>
                <a:path extrusionOk="0" h="2504696" w="1748951">
                  <a:moveTo>
                    <a:pt x="0" y="0"/>
                  </a:moveTo>
                  <a:lnTo>
                    <a:pt x="1748951" y="0"/>
                  </a:lnTo>
                  <a:lnTo>
                    <a:pt x="1748951" y="2504696"/>
                  </a:lnTo>
                  <a:lnTo>
                    <a:pt x="0" y="2504696"/>
                  </a:lnTo>
                  <a:close/>
                </a:path>
              </a:pathLst>
            </a:custGeom>
            <a:solidFill>
              <a:srgbClr val="F4E8E2"/>
            </a:solidFill>
            <a:ln>
              <a:noFill/>
            </a:ln>
          </p:spPr>
        </p:sp>
        <p:sp>
          <p:nvSpPr>
            <p:cNvPr id="111" name="Google Shape;111;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2" name="Google Shape;112;p2"/>
          <p:cNvSpPr/>
          <p:nvPr/>
        </p:nvSpPr>
        <p:spPr>
          <a:xfrm>
            <a:off x="670999" y="1685290"/>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3">
              <a:alphaModFix/>
            </a:blip>
            <a:stretch>
              <a:fillRect b="0" l="0" r="0" t="0"/>
            </a:stretch>
          </a:blipFill>
          <a:ln>
            <a:noFill/>
          </a:ln>
        </p:spPr>
      </p:sp>
      <p:sp>
        <p:nvSpPr>
          <p:cNvPr id="113" name="Google Shape;113;p2"/>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4">
              <a:alphaModFix/>
            </a:blip>
            <a:stretch>
              <a:fillRect b="0" l="0" r="0" t="0"/>
            </a:stretch>
          </a:blipFill>
          <a:ln>
            <a:noFill/>
          </a:ln>
        </p:spPr>
      </p:sp>
      <p:grpSp>
        <p:nvGrpSpPr>
          <p:cNvPr id="114" name="Google Shape;114;p2"/>
          <p:cNvGrpSpPr/>
          <p:nvPr/>
        </p:nvGrpSpPr>
        <p:grpSpPr>
          <a:xfrm rot="-1676701">
            <a:off x="17413273" y="7854875"/>
            <a:ext cx="3956469" cy="5453949"/>
            <a:chOff x="0" y="-38100"/>
            <a:chExt cx="1042033" cy="1436431"/>
          </a:xfrm>
        </p:grpSpPr>
        <p:sp>
          <p:nvSpPr>
            <p:cNvPr id="115" name="Google Shape;115;p2"/>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116" name="Google Shape;116;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 name="Google Shape;117;p2"/>
          <p:cNvGrpSpPr/>
          <p:nvPr/>
        </p:nvGrpSpPr>
        <p:grpSpPr>
          <a:xfrm rot="-1676701">
            <a:off x="17666581" y="6797715"/>
            <a:ext cx="3956469" cy="5453949"/>
            <a:chOff x="0" y="-38100"/>
            <a:chExt cx="1042033" cy="1436431"/>
          </a:xfrm>
        </p:grpSpPr>
        <p:sp>
          <p:nvSpPr>
            <p:cNvPr id="118" name="Google Shape;118;p2"/>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F4E8E2"/>
            </a:solidFill>
            <a:ln>
              <a:noFill/>
            </a:ln>
          </p:spPr>
        </p:sp>
        <p:sp>
          <p:nvSpPr>
            <p:cNvPr id="119" name="Google Shape;119;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0" name="Google Shape;120;p2"/>
          <p:cNvSpPr txBox="1"/>
          <p:nvPr/>
        </p:nvSpPr>
        <p:spPr>
          <a:xfrm>
            <a:off x="5757714" y="3380740"/>
            <a:ext cx="10476893" cy="2336744"/>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i="0" lang="en-US" sz="12981" u="none" cap="none" strike="noStrike">
                <a:solidFill>
                  <a:srgbClr val="000000"/>
                </a:solidFill>
                <a:latin typeface="Poppins"/>
                <a:ea typeface="Poppins"/>
                <a:cs typeface="Poppins"/>
                <a:sym typeface="Poppins"/>
              </a:rPr>
              <a:t>GAMBAR</a:t>
            </a:r>
            <a:endParaRPr/>
          </a:p>
        </p:txBody>
      </p:sp>
      <p:sp>
        <p:nvSpPr>
          <p:cNvPr id="121" name="Google Shape;121;p2"/>
          <p:cNvSpPr/>
          <p:nvPr/>
        </p:nvSpPr>
        <p:spPr>
          <a:xfrm rot="1071259">
            <a:off x="2564084" y="3985712"/>
            <a:ext cx="626861" cy="4596983"/>
          </a:xfrm>
          <a:custGeom>
            <a:rect b="b" l="l" r="r" t="t"/>
            <a:pathLst>
              <a:path extrusionOk="0" h="4596983" w="626861">
                <a:moveTo>
                  <a:pt x="0" y="0"/>
                </a:moveTo>
                <a:lnTo>
                  <a:pt x="626861" y="0"/>
                </a:lnTo>
                <a:lnTo>
                  <a:pt x="626861" y="4596982"/>
                </a:lnTo>
                <a:lnTo>
                  <a:pt x="0" y="4596982"/>
                </a:lnTo>
                <a:lnTo>
                  <a:pt x="0" y="0"/>
                </a:lnTo>
                <a:close/>
              </a:path>
            </a:pathLst>
          </a:custGeom>
          <a:blipFill rotWithShape="1">
            <a:blip r:embed="rId5">
              <a:alphaModFix/>
            </a:blip>
            <a:stretch>
              <a:fillRect b="0" l="0" r="0" t="0"/>
            </a:stretch>
          </a:blipFill>
          <a:ln>
            <a:noFill/>
          </a:ln>
        </p:spPr>
      </p:sp>
      <p:sp>
        <p:nvSpPr>
          <p:cNvPr id="122" name="Google Shape;122;p2"/>
          <p:cNvSpPr/>
          <p:nvPr/>
        </p:nvSpPr>
        <p:spPr>
          <a:xfrm>
            <a:off x="308540" y="8568094"/>
            <a:ext cx="3657600" cy="839872"/>
          </a:xfrm>
          <a:custGeom>
            <a:rect b="b" l="l" r="r" t="t"/>
            <a:pathLst>
              <a:path extrusionOk="0" h="839872" w="3657600">
                <a:moveTo>
                  <a:pt x="0" y="0"/>
                </a:moveTo>
                <a:lnTo>
                  <a:pt x="3657600" y="0"/>
                </a:lnTo>
                <a:lnTo>
                  <a:pt x="3657600" y="839872"/>
                </a:lnTo>
                <a:lnTo>
                  <a:pt x="0" y="839872"/>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8E2"/>
        </a:solidFill>
      </p:bgPr>
    </p:bg>
    <p:spTree>
      <p:nvGrpSpPr>
        <p:cNvPr id="126" name="Shape 126"/>
        <p:cNvGrpSpPr/>
        <p:nvPr/>
      </p:nvGrpSpPr>
      <p:grpSpPr>
        <a:xfrm>
          <a:off x="0" y="0"/>
          <a:ext cx="0" cy="0"/>
          <a:chOff x="0" y="0"/>
          <a:chExt cx="0" cy="0"/>
        </a:xfrm>
      </p:grpSpPr>
      <p:grpSp>
        <p:nvGrpSpPr>
          <p:cNvPr id="127" name="Google Shape;127;p3"/>
          <p:cNvGrpSpPr/>
          <p:nvPr/>
        </p:nvGrpSpPr>
        <p:grpSpPr>
          <a:xfrm rot="1763350">
            <a:off x="-3172879" y="-3773611"/>
            <a:ext cx="4802636" cy="13280108"/>
            <a:chOff x="0" y="-38100"/>
            <a:chExt cx="1264892" cy="3497642"/>
          </a:xfrm>
        </p:grpSpPr>
        <p:sp>
          <p:nvSpPr>
            <p:cNvPr id="128" name="Google Shape;128;p3"/>
            <p:cNvSpPr/>
            <p:nvPr/>
          </p:nvSpPr>
          <p:spPr>
            <a:xfrm>
              <a:off x="0" y="0"/>
              <a:ext cx="1264892" cy="3459542"/>
            </a:xfrm>
            <a:custGeom>
              <a:rect b="b" l="l" r="r" t="t"/>
              <a:pathLst>
                <a:path extrusionOk="0" h="3459542" w="1264892">
                  <a:moveTo>
                    <a:pt x="0" y="0"/>
                  </a:moveTo>
                  <a:lnTo>
                    <a:pt x="1264892" y="0"/>
                  </a:lnTo>
                  <a:lnTo>
                    <a:pt x="1264892" y="3459542"/>
                  </a:lnTo>
                  <a:lnTo>
                    <a:pt x="0" y="3459542"/>
                  </a:lnTo>
                  <a:close/>
                </a:path>
              </a:pathLst>
            </a:custGeom>
            <a:solidFill>
              <a:srgbClr val="8FC2C0"/>
            </a:solidFill>
            <a:ln>
              <a:noFill/>
            </a:ln>
          </p:spPr>
        </p:sp>
        <p:sp>
          <p:nvSpPr>
            <p:cNvPr id="129" name="Google Shape;129;p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0" name="Google Shape;130;p3"/>
          <p:cNvSpPr/>
          <p:nvPr/>
        </p:nvSpPr>
        <p:spPr>
          <a:xfrm>
            <a:off x="1953969" y="0"/>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3">
              <a:alphaModFix/>
            </a:blip>
            <a:stretch>
              <a:fillRect b="0" l="0" r="0" t="0"/>
            </a:stretch>
          </a:blipFill>
          <a:ln>
            <a:noFill/>
          </a:ln>
        </p:spPr>
      </p:sp>
      <p:sp>
        <p:nvSpPr>
          <p:cNvPr id="131" name="Google Shape;131;p3"/>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4">
              <a:alphaModFix/>
            </a:blip>
            <a:stretch>
              <a:fillRect b="0" l="0" r="0" t="0"/>
            </a:stretch>
          </a:blipFill>
          <a:ln>
            <a:noFill/>
          </a:ln>
        </p:spPr>
      </p:sp>
      <p:grpSp>
        <p:nvGrpSpPr>
          <p:cNvPr id="132" name="Google Shape;132;p3"/>
          <p:cNvGrpSpPr/>
          <p:nvPr/>
        </p:nvGrpSpPr>
        <p:grpSpPr>
          <a:xfrm rot="-1676701">
            <a:off x="17413273" y="7854875"/>
            <a:ext cx="3956469" cy="5453949"/>
            <a:chOff x="0" y="-38100"/>
            <a:chExt cx="1042033" cy="1436431"/>
          </a:xfrm>
        </p:grpSpPr>
        <p:sp>
          <p:nvSpPr>
            <p:cNvPr id="133" name="Google Shape;133;p3"/>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134" name="Google Shape;134;p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 name="Google Shape;135;p3"/>
          <p:cNvGrpSpPr/>
          <p:nvPr/>
        </p:nvGrpSpPr>
        <p:grpSpPr>
          <a:xfrm rot="-1676701">
            <a:off x="17666581" y="6797715"/>
            <a:ext cx="3956469" cy="5453949"/>
            <a:chOff x="0" y="-38100"/>
            <a:chExt cx="1042033" cy="1436431"/>
          </a:xfrm>
        </p:grpSpPr>
        <p:sp>
          <p:nvSpPr>
            <p:cNvPr id="136" name="Google Shape;136;p3"/>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A995A2"/>
            </a:solidFill>
            <a:ln>
              <a:noFill/>
            </a:ln>
          </p:spPr>
        </p:sp>
        <p:sp>
          <p:nvSpPr>
            <p:cNvPr id="137" name="Google Shape;137;p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8" name="Google Shape;138;p3"/>
          <p:cNvSpPr txBox="1"/>
          <p:nvPr/>
        </p:nvSpPr>
        <p:spPr>
          <a:xfrm>
            <a:off x="4508267" y="659147"/>
            <a:ext cx="10764962" cy="2457498"/>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US" sz="6949" u="none" cap="none" strike="noStrike">
                <a:solidFill>
                  <a:srgbClr val="172F4F"/>
                </a:solidFill>
                <a:latin typeface="Arial"/>
                <a:ea typeface="Arial"/>
                <a:cs typeface="Arial"/>
                <a:sym typeface="Arial"/>
              </a:rPr>
              <a:t>TUJUAN PEMBELAJARAN</a:t>
            </a:r>
            <a:endParaRPr/>
          </a:p>
        </p:txBody>
      </p:sp>
      <p:sp>
        <p:nvSpPr>
          <p:cNvPr id="139" name="Google Shape;139;p3"/>
          <p:cNvSpPr txBox="1"/>
          <p:nvPr/>
        </p:nvSpPr>
        <p:spPr>
          <a:xfrm>
            <a:off x="1494434" y="4489159"/>
            <a:ext cx="15564061" cy="2757612"/>
          </a:xfrm>
          <a:prstGeom prst="rect">
            <a:avLst/>
          </a:prstGeom>
          <a:noFill/>
          <a:ln>
            <a:noFill/>
          </a:ln>
        </p:spPr>
        <p:txBody>
          <a:bodyPr anchorCtr="0" anchor="t" bIns="0" lIns="0" spcFirstLastPara="1" rIns="0" wrap="square" tIns="0">
            <a:spAutoFit/>
          </a:bodyPr>
          <a:lstStyle/>
          <a:p>
            <a:pPr indent="-424004" lvl="1" marL="848008" marR="0" rtl="0" algn="l">
              <a:lnSpc>
                <a:spcPct val="140005"/>
              </a:lnSpc>
              <a:spcBef>
                <a:spcPts val="0"/>
              </a:spcBef>
              <a:spcAft>
                <a:spcPts val="0"/>
              </a:spcAft>
              <a:buClr>
                <a:srgbClr val="000000"/>
              </a:buClr>
              <a:buSzPts val="3927"/>
              <a:buFont typeface="Arial"/>
              <a:buChar char="•"/>
            </a:pPr>
            <a:r>
              <a:rPr b="1" i="0" lang="en-US" sz="3927" u="none" cap="none" strike="noStrike">
                <a:solidFill>
                  <a:srgbClr val="000000"/>
                </a:solidFill>
                <a:latin typeface="Sniglet"/>
                <a:ea typeface="Sniglet"/>
                <a:cs typeface="Sniglet"/>
                <a:sym typeface="Sniglet"/>
              </a:rPr>
              <a:t>Memahami cara membaca teks visual</a:t>
            </a:r>
            <a:endParaRPr/>
          </a:p>
          <a:p>
            <a:pPr indent="-424004" lvl="1" marL="848008" marR="0" rtl="0" algn="l">
              <a:lnSpc>
                <a:spcPct val="140005"/>
              </a:lnSpc>
              <a:spcBef>
                <a:spcPts val="0"/>
              </a:spcBef>
              <a:spcAft>
                <a:spcPts val="0"/>
              </a:spcAft>
              <a:buClr>
                <a:srgbClr val="000000"/>
              </a:buClr>
              <a:buSzPts val="3927"/>
              <a:buFont typeface="Arial"/>
              <a:buChar char="•"/>
            </a:pPr>
            <a:r>
              <a:rPr b="1" i="0" lang="en-US" sz="3927" u="none" cap="none" strike="noStrike">
                <a:solidFill>
                  <a:srgbClr val="000000"/>
                </a:solidFill>
                <a:latin typeface="Sniglet"/>
                <a:ea typeface="Sniglet"/>
                <a:cs typeface="Sniglet"/>
                <a:sym typeface="Sniglet"/>
              </a:rPr>
              <a:t>Menganalisis hubungan antara kata dan gambar</a:t>
            </a:r>
            <a:endParaRPr/>
          </a:p>
          <a:p>
            <a:pPr indent="-424004" lvl="1" marL="848008" marR="0" rtl="0" algn="l">
              <a:lnSpc>
                <a:spcPct val="140005"/>
              </a:lnSpc>
              <a:spcBef>
                <a:spcPts val="0"/>
              </a:spcBef>
              <a:spcAft>
                <a:spcPts val="0"/>
              </a:spcAft>
              <a:buClr>
                <a:srgbClr val="000000"/>
              </a:buClr>
              <a:buSzPts val="3927"/>
              <a:buFont typeface="Arial"/>
              <a:buChar char="•"/>
            </a:pPr>
            <a:r>
              <a:rPr b="1" i="0" lang="en-US" sz="3927" u="none" cap="none" strike="noStrike">
                <a:solidFill>
                  <a:srgbClr val="000000"/>
                </a:solidFill>
                <a:latin typeface="Sniglet"/>
                <a:ea typeface="Sniglet"/>
                <a:cs typeface="Sniglet"/>
                <a:sym typeface="Sniglet"/>
              </a:rPr>
              <a:t>Menganalisis unsur-unsur dalam sampul majalah</a:t>
            </a:r>
            <a:endParaRPr/>
          </a:p>
          <a:p>
            <a:pPr indent="-424004" lvl="1" marL="848008" marR="0" rtl="0" algn="l">
              <a:lnSpc>
                <a:spcPct val="140005"/>
              </a:lnSpc>
              <a:spcBef>
                <a:spcPts val="0"/>
              </a:spcBef>
              <a:spcAft>
                <a:spcPts val="0"/>
              </a:spcAft>
              <a:buClr>
                <a:srgbClr val="000000"/>
              </a:buClr>
              <a:buSzPts val="3927"/>
              <a:buFont typeface="Arial"/>
              <a:buChar char="•"/>
            </a:pPr>
            <a:r>
              <a:rPr b="1" i="0" lang="en-US" sz="3927" u="none" cap="none" strike="noStrike">
                <a:solidFill>
                  <a:srgbClr val="000000"/>
                </a:solidFill>
                <a:latin typeface="Sniglet"/>
                <a:ea typeface="Sniglet"/>
                <a:cs typeface="Sniglet"/>
                <a:sym typeface="Sniglet"/>
              </a:rPr>
              <a:t>Menentukan makna yang tersirat dalam sampul majalah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AEA2"/>
        </a:solidFill>
      </p:bgPr>
    </p:bg>
    <p:spTree>
      <p:nvGrpSpPr>
        <p:cNvPr id="143" name="Shape 143"/>
        <p:cNvGrpSpPr/>
        <p:nvPr/>
      </p:nvGrpSpPr>
      <p:grpSpPr>
        <a:xfrm>
          <a:off x="0" y="0"/>
          <a:ext cx="0" cy="0"/>
          <a:chOff x="0" y="0"/>
          <a:chExt cx="0" cy="0"/>
        </a:xfrm>
      </p:grpSpPr>
      <p:grpSp>
        <p:nvGrpSpPr>
          <p:cNvPr id="144" name="Google Shape;144;p4"/>
          <p:cNvGrpSpPr/>
          <p:nvPr/>
        </p:nvGrpSpPr>
        <p:grpSpPr>
          <a:xfrm rot="-1676701">
            <a:off x="-2494202" y="481284"/>
            <a:ext cx="3956469" cy="5453949"/>
            <a:chOff x="0" y="-38100"/>
            <a:chExt cx="1042033" cy="1436431"/>
          </a:xfrm>
        </p:grpSpPr>
        <p:sp>
          <p:nvSpPr>
            <p:cNvPr id="145" name="Google Shape;145;p4"/>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146" name="Google Shape;146;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7" name="Google Shape;147;p4"/>
          <p:cNvGrpSpPr/>
          <p:nvPr/>
        </p:nvGrpSpPr>
        <p:grpSpPr>
          <a:xfrm rot="-1676701">
            <a:off x="-4240926" y="3270140"/>
            <a:ext cx="6640549" cy="9654680"/>
            <a:chOff x="0" y="-38100"/>
            <a:chExt cx="1748951" cy="2542796"/>
          </a:xfrm>
        </p:grpSpPr>
        <p:sp>
          <p:nvSpPr>
            <p:cNvPr id="148" name="Google Shape;148;p4"/>
            <p:cNvSpPr/>
            <p:nvPr/>
          </p:nvSpPr>
          <p:spPr>
            <a:xfrm>
              <a:off x="0" y="0"/>
              <a:ext cx="1748951" cy="2504696"/>
            </a:xfrm>
            <a:custGeom>
              <a:rect b="b" l="l" r="r" t="t"/>
              <a:pathLst>
                <a:path extrusionOk="0" h="2504696" w="1748951">
                  <a:moveTo>
                    <a:pt x="0" y="0"/>
                  </a:moveTo>
                  <a:lnTo>
                    <a:pt x="1748951" y="0"/>
                  </a:lnTo>
                  <a:lnTo>
                    <a:pt x="1748951" y="2504696"/>
                  </a:lnTo>
                  <a:lnTo>
                    <a:pt x="0" y="2504696"/>
                  </a:lnTo>
                  <a:close/>
                </a:path>
              </a:pathLst>
            </a:custGeom>
            <a:solidFill>
              <a:srgbClr val="F4E8E2"/>
            </a:solidFill>
            <a:ln>
              <a:noFill/>
            </a:ln>
          </p:spPr>
        </p:sp>
        <p:sp>
          <p:nvSpPr>
            <p:cNvPr id="149" name="Google Shape;149;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0" name="Google Shape;150;p4"/>
          <p:cNvSpPr/>
          <p:nvPr/>
        </p:nvSpPr>
        <p:spPr>
          <a:xfrm>
            <a:off x="670999" y="1685290"/>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3">
              <a:alphaModFix/>
            </a:blip>
            <a:stretch>
              <a:fillRect b="0" l="0" r="0" t="0"/>
            </a:stretch>
          </a:blipFill>
          <a:ln>
            <a:noFill/>
          </a:ln>
        </p:spPr>
      </p:sp>
      <p:sp>
        <p:nvSpPr>
          <p:cNvPr id="151" name="Google Shape;151;p4"/>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4">
              <a:alphaModFix/>
            </a:blip>
            <a:stretch>
              <a:fillRect b="0" l="0" r="0" t="0"/>
            </a:stretch>
          </a:blipFill>
          <a:ln>
            <a:noFill/>
          </a:ln>
        </p:spPr>
      </p:sp>
      <p:grpSp>
        <p:nvGrpSpPr>
          <p:cNvPr id="152" name="Google Shape;152;p4"/>
          <p:cNvGrpSpPr/>
          <p:nvPr/>
        </p:nvGrpSpPr>
        <p:grpSpPr>
          <a:xfrm rot="-1676701">
            <a:off x="15551377" y="7631270"/>
            <a:ext cx="3956469" cy="5453949"/>
            <a:chOff x="0" y="-38100"/>
            <a:chExt cx="1042033" cy="1436431"/>
          </a:xfrm>
        </p:grpSpPr>
        <p:sp>
          <p:nvSpPr>
            <p:cNvPr id="153" name="Google Shape;153;p4"/>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154" name="Google Shape;154;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5" name="Google Shape;155;p4"/>
          <p:cNvGrpSpPr/>
          <p:nvPr/>
        </p:nvGrpSpPr>
        <p:grpSpPr>
          <a:xfrm rot="-1676701">
            <a:off x="15804685" y="6574109"/>
            <a:ext cx="3956469" cy="5453949"/>
            <a:chOff x="0" y="-38100"/>
            <a:chExt cx="1042033" cy="1436431"/>
          </a:xfrm>
        </p:grpSpPr>
        <p:sp>
          <p:nvSpPr>
            <p:cNvPr id="156" name="Google Shape;156;p4"/>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F4E8E2"/>
            </a:solidFill>
            <a:ln>
              <a:noFill/>
            </a:ln>
          </p:spPr>
        </p:sp>
        <p:sp>
          <p:nvSpPr>
            <p:cNvPr id="157" name="Google Shape;157;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8" name="Google Shape;158;p4"/>
          <p:cNvSpPr/>
          <p:nvPr/>
        </p:nvSpPr>
        <p:spPr>
          <a:xfrm rot="953536">
            <a:off x="16389964" y="4020223"/>
            <a:ext cx="626861" cy="4596983"/>
          </a:xfrm>
          <a:custGeom>
            <a:rect b="b" l="l" r="r" t="t"/>
            <a:pathLst>
              <a:path extrusionOk="0" h="4596983" w="626861">
                <a:moveTo>
                  <a:pt x="0" y="0"/>
                </a:moveTo>
                <a:lnTo>
                  <a:pt x="626862" y="0"/>
                </a:lnTo>
                <a:lnTo>
                  <a:pt x="626862" y="4596983"/>
                </a:lnTo>
                <a:lnTo>
                  <a:pt x="0" y="4596983"/>
                </a:lnTo>
                <a:lnTo>
                  <a:pt x="0" y="0"/>
                </a:lnTo>
                <a:close/>
              </a:path>
            </a:pathLst>
          </a:custGeom>
          <a:blipFill rotWithShape="1">
            <a:blip r:embed="rId5">
              <a:alphaModFix/>
            </a:blip>
            <a:stretch>
              <a:fillRect b="0" l="0" r="0" t="0"/>
            </a:stretch>
          </a:blipFill>
          <a:ln>
            <a:noFill/>
          </a:ln>
        </p:spPr>
      </p:sp>
      <p:sp>
        <p:nvSpPr>
          <p:cNvPr id="159" name="Google Shape;159;p4"/>
          <p:cNvSpPr txBox="1"/>
          <p:nvPr/>
        </p:nvSpPr>
        <p:spPr>
          <a:xfrm>
            <a:off x="2690075" y="895124"/>
            <a:ext cx="14013300" cy="1269900"/>
          </a:xfrm>
          <a:prstGeom prst="rect">
            <a:avLst/>
          </a:prstGeom>
          <a:noFill/>
          <a:ln>
            <a:noFill/>
          </a:ln>
        </p:spPr>
        <p:txBody>
          <a:bodyPr anchorCtr="0" anchor="t" bIns="0" lIns="0" spcFirstLastPara="1" rIns="0" wrap="square" tIns="0">
            <a:spAutoFit/>
          </a:bodyPr>
          <a:lstStyle/>
          <a:p>
            <a:pPr indent="0" lvl="0" marL="0" marR="0" rtl="0" algn="ctr">
              <a:lnSpc>
                <a:spcPct val="109998"/>
              </a:lnSpc>
              <a:spcBef>
                <a:spcPts val="0"/>
              </a:spcBef>
              <a:spcAft>
                <a:spcPts val="0"/>
              </a:spcAft>
              <a:buNone/>
            </a:pPr>
            <a:r>
              <a:rPr b="0" i="0" lang="en-US" sz="8251" u="none" cap="none" strike="noStrike">
                <a:solidFill>
                  <a:srgbClr val="172F4F"/>
                </a:solidFill>
                <a:latin typeface="Arial"/>
                <a:ea typeface="Arial"/>
                <a:cs typeface="Arial"/>
                <a:sym typeface="Arial"/>
              </a:rPr>
              <a:t>PE</a:t>
            </a:r>
            <a:r>
              <a:rPr lang="en-US" sz="8251">
                <a:solidFill>
                  <a:srgbClr val="172F4F"/>
                </a:solidFill>
              </a:rPr>
              <a:t>N</a:t>
            </a:r>
            <a:r>
              <a:rPr b="0" i="0" lang="en-US" sz="8251" u="none" cap="none" strike="noStrike">
                <a:solidFill>
                  <a:srgbClr val="172F4F"/>
                </a:solidFill>
                <a:latin typeface="Arial"/>
                <a:ea typeface="Arial"/>
                <a:cs typeface="Arial"/>
                <a:sym typeface="Arial"/>
              </a:rPr>
              <a:t>ANDA DAN PE</a:t>
            </a:r>
            <a:r>
              <a:rPr lang="en-US" sz="8251">
                <a:solidFill>
                  <a:srgbClr val="172F4F"/>
                </a:solidFill>
              </a:rPr>
              <a:t>T</a:t>
            </a:r>
            <a:r>
              <a:rPr b="0" i="0" lang="en-US" sz="8251" u="none" cap="none" strike="noStrike">
                <a:solidFill>
                  <a:srgbClr val="172F4F"/>
                </a:solidFill>
                <a:latin typeface="Arial"/>
                <a:ea typeface="Arial"/>
                <a:cs typeface="Arial"/>
                <a:sym typeface="Arial"/>
              </a:rPr>
              <a:t>ANDA </a:t>
            </a:r>
            <a:endParaRPr/>
          </a:p>
        </p:txBody>
      </p:sp>
      <p:sp>
        <p:nvSpPr>
          <p:cNvPr id="160" name="Google Shape;160;p4"/>
          <p:cNvSpPr txBox="1"/>
          <p:nvPr/>
        </p:nvSpPr>
        <p:spPr>
          <a:xfrm>
            <a:off x="2169476" y="2893060"/>
            <a:ext cx="13328100" cy="52566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172F4F"/>
                </a:solidFill>
                <a:latin typeface="Open Sans ExtraBold"/>
                <a:ea typeface="Open Sans ExtraBold"/>
                <a:cs typeface="Open Sans ExtraBold"/>
                <a:sym typeface="Open Sans ExtraBold"/>
              </a:rPr>
              <a:t>Gambar mengomunikasi sebuah ide melalui </a:t>
            </a:r>
            <a:r>
              <a:rPr b="0" i="1" lang="en-US" sz="2799" u="none" cap="none" strike="noStrike">
                <a:solidFill>
                  <a:srgbClr val="172F4F"/>
                </a:solidFill>
                <a:latin typeface="Open Sans ExtraBold"/>
                <a:ea typeface="Open Sans ExtraBold"/>
                <a:cs typeface="Open Sans ExtraBold"/>
                <a:sym typeface="Open Sans ExtraBold"/>
              </a:rPr>
              <a:t>signifier </a:t>
            </a:r>
            <a:r>
              <a:rPr b="0" i="0" lang="en-US" sz="2799" u="none" cap="none" strike="noStrike">
                <a:solidFill>
                  <a:srgbClr val="172F4F"/>
                </a:solidFill>
                <a:latin typeface="Open Sans ExtraBold"/>
                <a:ea typeface="Open Sans ExtraBold"/>
                <a:cs typeface="Open Sans ExtraBold"/>
                <a:sym typeface="Open Sans ExtraBold"/>
              </a:rPr>
              <a:t>atau dalam bahasa Indonesia dikenal dengan istilah penanda. Konsep penanda (signifier) dan </a:t>
            </a:r>
            <a:r>
              <a:rPr b="0" i="0" lang="en-US" sz="2799" u="none" cap="none" strike="noStrike">
                <a:solidFill>
                  <a:srgbClr val="172F4F"/>
                </a:solidFill>
                <a:latin typeface="Open Sans ExtraBold"/>
                <a:ea typeface="Open Sans ExtraBold"/>
                <a:cs typeface="Open Sans ExtraBold"/>
                <a:sym typeface="Open Sans ExtraBold"/>
              </a:rPr>
              <a:t>pe</a:t>
            </a:r>
            <a:r>
              <a:rPr b="0" i="0" lang="en-US" sz="2799" u="none" cap="none" strike="noStrike">
                <a:solidFill>
                  <a:srgbClr val="172F4F"/>
                </a:solidFill>
                <a:latin typeface="Open Sans ExtraBold"/>
                <a:ea typeface="Open Sans ExtraBold"/>
                <a:cs typeface="Open Sans ExtraBold"/>
                <a:sym typeface="Open Sans ExtraBold"/>
              </a:rPr>
              <a:t>tanda (signified) ini dikenalkan oleh Ferdinand de Saussure dalam kajian semiotika.</a:t>
            </a:r>
            <a:endParaRPr/>
          </a:p>
          <a:p>
            <a:pPr indent="0" lvl="0" marL="0" marR="0" rtl="0" algn="ctr">
              <a:lnSpc>
                <a:spcPct val="140014"/>
              </a:lnSpc>
              <a:spcBef>
                <a:spcPts val="0"/>
              </a:spcBef>
              <a:spcAft>
                <a:spcPts val="0"/>
              </a:spcAft>
              <a:buNone/>
            </a:pPr>
            <a:r>
              <a:t/>
            </a:r>
            <a:endParaRPr b="0" i="0" sz="2799" u="none" cap="none" strike="noStrike">
              <a:solidFill>
                <a:srgbClr val="172F4F"/>
              </a:solidFill>
              <a:latin typeface="Open Sans ExtraBold"/>
              <a:ea typeface="Open Sans ExtraBold"/>
              <a:cs typeface="Open Sans ExtraBold"/>
              <a:sym typeface="Open Sans ExtraBold"/>
            </a:endParaRPr>
          </a:p>
          <a:p>
            <a:pPr indent="0" lvl="0" marL="0" marR="0" rtl="0" algn="ctr">
              <a:lnSpc>
                <a:spcPct val="140014"/>
              </a:lnSpc>
              <a:spcBef>
                <a:spcPts val="0"/>
              </a:spcBef>
              <a:spcAft>
                <a:spcPts val="0"/>
              </a:spcAft>
              <a:buNone/>
            </a:pPr>
            <a:r>
              <a:rPr lang="en-US" sz="2799">
                <a:solidFill>
                  <a:srgbClr val="172F4F"/>
                </a:solidFill>
                <a:latin typeface="Open Sans ExtraBold"/>
                <a:ea typeface="Open Sans ExtraBold"/>
                <a:cs typeface="Open Sans ExtraBold"/>
                <a:sym typeface="Open Sans ExtraBold"/>
              </a:rPr>
              <a:t>Menurut KBBI, </a:t>
            </a:r>
            <a:r>
              <a:rPr i="1" lang="en-US" sz="2799">
                <a:solidFill>
                  <a:srgbClr val="172F4F"/>
                </a:solidFill>
                <a:latin typeface="Open Sans ExtraBold"/>
                <a:ea typeface="Open Sans ExtraBold"/>
                <a:cs typeface="Open Sans ExtraBold"/>
                <a:sym typeface="Open Sans ExtraBold"/>
              </a:rPr>
              <a:t>signifier</a:t>
            </a:r>
            <a:r>
              <a:rPr lang="en-US" sz="2799">
                <a:solidFill>
                  <a:srgbClr val="172F4F"/>
                </a:solidFill>
                <a:latin typeface="Open Sans ExtraBold"/>
                <a:ea typeface="Open Sans ExtraBold"/>
                <a:cs typeface="Open Sans ExtraBold"/>
                <a:sym typeface="Open Sans ExtraBold"/>
              </a:rPr>
              <a:t> (p</a:t>
            </a:r>
            <a:r>
              <a:rPr b="0" i="0" lang="en-US" sz="2799" u="none" cap="none" strike="noStrike">
                <a:solidFill>
                  <a:srgbClr val="172F4F"/>
                </a:solidFill>
                <a:latin typeface="Open Sans ExtraBold"/>
                <a:ea typeface="Open Sans ExtraBold"/>
                <a:cs typeface="Open Sans ExtraBold"/>
                <a:sym typeface="Open Sans ExtraBold"/>
              </a:rPr>
              <a:t>enanda) a</a:t>
            </a:r>
            <a:r>
              <a:rPr lang="en-US" sz="2799">
                <a:solidFill>
                  <a:srgbClr val="172F4F"/>
                </a:solidFill>
                <a:latin typeface="Open Sans ExtraBold"/>
                <a:ea typeface="Open Sans ExtraBold"/>
                <a:cs typeface="Open Sans ExtraBold"/>
                <a:sym typeface="Open Sans ExtraBold"/>
              </a:rPr>
              <a:t>dalah sesuatu yang digunakan untuk memberikan tanda, tanda yang dapat dilihat oleh mata, terlihat bentuk wujud/fisiknny. Sedangkan </a:t>
            </a:r>
            <a:r>
              <a:rPr i="1" lang="en-US" sz="2799">
                <a:solidFill>
                  <a:srgbClr val="172F4F"/>
                </a:solidFill>
                <a:latin typeface="Open Sans ExtraBold"/>
                <a:ea typeface="Open Sans ExtraBold"/>
                <a:cs typeface="Open Sans ExtraBold"/>
                <a:sym typeface="Open Sans ExtraBold"/>
              </a:rPr>
              <a:t>signified</a:t>
            </a:r>
            <a:r>
              <a:rPr lang="en-US" sz="2799">
                <a:solidFill>
                  <a:srgbClr val="172F4F"/>
                </a:solidFill>
                <a:latin typeface="Open Sans ExtraBold"/>
                <a:ea typeface="Open Sans ExtraBold"/>
                <a:cs typeface="Open Sans ExtraBold"/>
                <a:sym typeface="Open Sans ExtraBold"/>
              </a:rPr>
              <a:t> (p</a:t>
            </a:r>
            <a:r>
              <a:rPr b="0" i="0" lang="en-US" sz="2799" u="none" cap="none" strike="noStrike">
                <a:solidFill>
                  <a:srgbClr val="172F4F"/>
                </a:solidFill>
                <a:latin typeface="Open Sans ExtraBold"/>
                <a:ea typeface="Open Sans ExtraBold"/>
                <a:cs typeface="Open Sans ExtraBold"/>
                <a:sym typeface="Open Sans ExtraBold"/>
              </a:rPr>
              <a:t>etanda) merupakan</a:t>
            </a:r>
            <a:r>
              <a:rPr lang="en-US" sz="2799">
                <a:solidFill>
                  <a:srgbClr val="172F4F"/>
                </a:solidFill>
                <a:latin typeface="Open Sans ExtraBold"/>
                <a:ea typeface="Open Sans ExtraBold"/>
                <a:cs typeface="Open Sans ExtraBold"/>
                <a:sym typeface="Open Sans ExtraBold"/>
              </a:rPr>
              <a:t> konstruksi mental apa yang ada dalam pikiran.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8E2"/>
        </a:solidFill>
      </p:bgPr>
    </p:bg>
    <p:spTree>
      <p:nvGrpSpPr>
        <p:cNvPr id="164" name="Shape 164"/>
        <p:cNvGrpSpPr/>
        <p:nvPr/>
      </p:nvGrpSpPr>
      <p:grpSpPr>
        <a:xfrm>
          <a:off x="0" y="0"/>
          <a:ext cx="0" cy="0"/>
          <a:chOff x="0" y="0"/>
          <a:chExt cx="0" cy="0"/>
        </a:xfrm>
      </p:grpSpPr>
      <p:grpSp>
        <p:nvGrpSpPr>
          <p:cNvPr id="165" name="Google Shape;165;p5"/>
          <p:cNvGrpSpPr/>
          <p:nvPr/>
        </p:nvGrpSpPr>
        <p:grpSpPr>
          <a:xfrm rot="-1676701">
            <a:off x="-3975029" y="-203446"/>
            <a:ext cx="3956469" cy="5453949"/>
            <a:chOff x="0" y="-38100"/>
            <a:chExt cx="1042033" cy="1436431"/>
          </a:xfrm>
        </p:grpSpPr>
        <p:sp>
          <p:nvSpPr>
            <p:cNvPr id="166" name="Google Shape;166;p5"/>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167" name="Google Shape;167;p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8" name="Google Shape;168;p5"/>
          <p:cNvGrpSpPr/>
          <p:nvPr/>
        </p:nvGrpSpPr>
        <p:grpSpPr>
          <a:xfrm rot="-1676701">
            <a:off x="-5443823" y="2490057"/>
            <a:ext cx="5541736" cy="6276645"/>
            <a:chOff x="0" y="-38100"/>
            <a:chExt cx="1459552" cy="1653108"/>
          </a:xfrm>
        </p:grpSpPr>
        <p:sp>
          <p:nvSpPr>
            <p:cNvPr id="169" name="Google Shape;169;p5"/>
            <p:cNvSpPr/>
            <p:nvPr/>
          </p:nvSpPr>
          <p:spPr>
            <a:xfrm>
              <a:off x="0" y="0"/>
              <a:ext cx="1459552" cy="1615008"/>
            </a:xfrm>
            <a:custGeom>
              <a:rect b="b" l="l" r="r" t="t"/>
              <a:pathLst>
                <a:path extrusionOk="0" h="1615008" w="1459552">
                  <a:moveTo>
                    <a:pt x="0" y="0"/>
                  </a:moveTo>
                  <a:lnTo>
                    <a:pt x="1459552" y="0"/>
                  </a:lnTo>
                  <a:lnTo>
                    <a:pt x="1459552" y="1615008"/>
                  </a:lnTo>
                  <a:lnTo>
                    <a:pt x="0" y="1615008"/>
                  </a:lnTo>
                  <a:close/>
                </a:path>
              </a:pathLst>
            </a:custGeom>
            <a:solidFill>
              <a:srgbClr val="A995A2"/>
            </a:solidFill>
            <a:ln>
              <a:noFill/>
            </a:ln>
          </p:spPr>
        </p:sp>
        <p:sp>
          <p:nvSpPr>
            <p:cNvPr id="170" name="Google Shape;170;p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1" name="Google Shape;171;p5"/>
          <p:cNvSpPr/>
          <p:nvPr/>
        </p:nvSpPr>
        <p:spPr>
          <a:xfrm>
            <a:off x="162564" y="0"/>
            <a:ext cx="3237194" cy="3622575"/>
          </a:xfrm>
          <a:custGeom>
            <a:rect b="b" l="l" r="r" t="t"/>
            <a:pathLst>
              <a:path extrusionOk="0" h="3622575" w="3237194">
                <a:moveTo>
                  <a:pt x="0" y="0"/>
                </a:moveTo>
                <a:lnTo>
                  <a:pt x="3237195" y="0"/>
                </a:lnTo>
                <a:lnTo>
                  <a:pt x="3237195" y="3622575"/>
                </a:lnTo>
                <a:lnTo>
                  <a:pt x="0" y="3622575"/>
                </a:lnTo>
                <a:lnTo>
                  <a:pt x="0" y="0"/>
                </a:lnTo>
                <a:close/>
              </a:path>
            </a:pathLst>
          </a:custGeom>
          <a:blipFill rotWithShape="1">
            <a:blip r:embed="rId3">
              <a:alphaModFix/>
            </a:blip>
            <a:stretch>
              <a:fillRect b="0" l="0" r="0" t="0"/>
            </a:stretch>
          </a:blipFill>
          <a:ln>
            <a:noFill/>
          </a:ln>
        </p:spPr>
      </p:sp>
      <p:grpSp>
        <p:nvGrpSpPr>
          <p:cNvPr id="172" name="Google Shape;172;p5"/>
          <p:cNvGrpSpPr/>
          <p:nvPr/>
        </p:nvGrpSpPr>
        <p:grpSpPr>
          <a:xfrm rot="-1676701">
            <a:off x="17413273" y="7854875"/>
            <a:ext cx="3956469" cy="5453949"/>
            <a:chOff x="0" y="-38100"/>
            <a:chExt cx="1042033" cy="1436431"/>
          </a:xfrm>
        </p:grpSpPr>
        <p:sp>
          <p:nvSpPr>
            <p:cNvPr id="173" name="Google Shape;173;p5"/>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174" name="Google Shape;174;p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5" name="Google Shape;175;p5"/>
          <p:cNvGrpSpPr/>
          <p:nvPr/>
        </p:nvGrpSpPr>
        <p:grpSpPr>
          <a:xfrm rot="-1676701">
            <a:off x="17666581" y="6797715"/>
            <a:ext cx="3956469" cy="5453949"/>
            <a:chOff x="0" y="-38100"/>
            <a:chExt cx="1042033" cy="1436431"/>
          </a:xfrm>
        </p:grpSpPr>
        <p:sp>
          <p:nvSpPr>
            <p:cNvPr id="176" name="Google Shape;176;p5"/>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A995A2"/>
            </a:solidFill>
            <a:ln>
              <a:noFill/>
            </a:ln>
          </p:spPr>
        </p:sp>
        <p:sp>
          <p:nvSpPr>
            <p:cNvPr id="177" name="Google Shape;177;p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8" name="Google Shape;178;p5"/>
          <p:cNvSpPr/>
          <p:nvPr/>
        </p:nvSpPr>
        <p:spPr>
          <a:xfrm>
            <a:off x="16753025" y="-684730"/>
            <a:ext cx="3069950" cy="2037331"/>
          </a:xfrm>
          <a:custGeom>
            <a:rect b="b" l="l" r="r" t="t"/>
            <a:pathLst>
              <a:path extrusionOk="0" h="2037331" w="3069950">
                <a:moveTo>
                  <a:pt x="0" y="0"/>
                </a:moveTo>
                <a:lnTo>
                  <a:pt x="3069950" y="0"/>
                </a:lnTo>
                <a:lnTo>
                  <a:pt x="3069950" y="2037330"/>
                </a:lnTo>
                <a:lnTo>
                  <a:pt x="0" y="2037330"/>
                </a:lnTo>
                <a:lnTo>
                  <a:pt x="0" y="0"/>
                </a:lnTo>
                <a:close/>
              </a:path>
            </a:pathLst>
          </a:custGeom>
          <a:blipFill rotWithShape="1">
            <a:blip r:embed="rId4">
              <a:alphaModFix/>
            </a:blip>
            <a:stretch>
              <a:fillRect b="0" l="0" r="0" t="0"/>
            </a:stretch>
          </a:blipFill>
          <a:ln>
            <a:noFill/>
          </a:ln>
        </p:spPr>
      </p:sp>
      <p:sp>
        <p:nvSpPr>
          <p:cNvPr id="179" name="Google Shape;179;p5"/>
          <p:cNvSpPr/>
          <p:nvPr/>
        </p:nvSpPr>
        <p:spPr>
          <a:xfrm>
            <a:off x="14952365" y="6093345"/>
            <a:ext cx="1734749" cy="3965141"/>
          </a:xfrm>
          <a:custGeom>
            <a:rect b="b" l="l" r="r" t="t"/>
            <a:pathLst>
              <a:path extrusionOk="0" h="3965141" w="1734749">
                <a:moveTo>
                  <a:pt x="0" y="0"/>
                </a:moveTo>
                <a:lnTo>
                  <a:pt x="1734749" y="0"/>
                </a:lnTo>
                <a:lnTo>
                  <a:pt x="1734749" y="3965141"/>
                </a:lnTo>
                <a:lnTo>
                  <a:pt x="0" y="3965141"/>
                </a:lnTo>
                <a:lnTo>
                  <a:pt x="0" y="0"/>
                </a:lnTo>
                <a:close/>
              </a:path>
            </a:pathLst>
          </a:custGeom>
          <a:blipFill rotWithShape="1">
            <a:blip r:embed="rId5">
              <a:alphaModFix/>
            </a:blip>
            <a:stretch>
              <a:fillRect b="0" l="0" r="0" t="0"/>
            </a:stretch>
          </a:blipFill>
          <a:ln>
            <a:noFill/>
          </a:ln>
        </p:spPr>
      </p:sp>
      <p:grpSp>
        <p:nvGrpSpPr>
          <p:cNvPr id="180" name="Google Shape;180;p5"/>
          <p:cNvGrpSpPr/>
          <p:nvPr/>
        </p:nvGrpSpPr>
        <p:grpSpPr>
          <a:xfrm rot="-1676701">
            <a:off x="-3975029" y="5210215"/>
            <a:ext cx="3956469" cy="5453949"/>
            <a:chOff x="0" y="-38100"/>
            <a:chExt cx="1042033" cy="1436431"/>
          </a:xfrm>
        </p:grpSpPr>
        <p:sp>
          <p:nvSpPr>
            <p:cNvPr id="181" name="Google Shape;181;p5"/>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182" name="Google Shape;182;p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3" name="Google Shape;183;p5"/>
          <p:cNvSpPr/>
          <p:nvPr/>
        </p:nvSpPr>
        <p:spPr>
          <a:xfrm>
            <a:off x="495855" y="1028700"/>
            <a:ext cx="6066152" cy="4400591"/>
          </a:xfrm>
          <a:custGeom>
            <a:rect b="b" l="l" r="r" t="t"/>
            <a:pathLst>
              <a:path extrusionOk="0" h="4400591" w="6066152">
                <a:moveTo>
                  <a:pt x="0" y="0"/>
                </a:moveTo>
                <a:lnTo>
                  <a:pt x="6066152" y="0"/>
                </a:lnTo>
                <a:lnTo>
                  <a:pt x="6066152" y="4400591"/>
                </a:lnTo>
                <a:lnTo>
                  <a:pt x="0" y="4400591"/>
                </a:lnTo>
                <a:lnTo>
                  <a:pt x="0" y="0"/>
                </a:lnTo>
                <a:close/>
              </a:path>
            </a:pathLst>
          </a:custGeom>
          <a:blipFill rotWithShape="1">
            <a:blip r:embed="rId6">
              <a:alphaModFix/>
            </a:blip>
            <a:stretch>
              <a:fillRect b="0" l="-12449" r="-33214" t="0"/>
            </a:stretch>
          </a:blipFill>
          <a:ln>
            <a:noFill/>
          </a:ln>
        </p:spPr>
      </p:sp>
      <p:sp>
        <p:nvSpPr>
          <p:cNvPr id="184" name="Google Shape;184;p5"/>
          <p:cNvSpPr/>
          <p:nvPr/>
        </p:nvSpPr>
        <p:spPr>
          <a:xfrm>
            <a:off x="11396600" y="1352600"/>
            <a:ext cx="6112585" cy="3496360"/>
          </a:xfrm>
          <a:custGeom>
            <a:rect b="b" l="l" r="r" t="t"/>
            <a:pathLst>
              <a:path extrusionOk="0" h="4276893" w="6112585">
                <a:moveTo>
                  <a:pt x="0" y="0"/>
                </a:moveTo>
                <a:lnTo>
                  <a:pt x="6112585" y="0"/>
                </a:lnTo>
                <a:lnTo>
                  <a:pt x="6112585" y="4276893"/>
                </a:lnTo>
                <a:lnTo>
                  <a:pt x="0" y="4276893"/>
                </a:lnTo>
                <a:lnTo>
                  <a:pt x="0" y="0"/>
                </a:lnTo>
                <a:close/>
              </a:path>
            </a:pathLst>
          </a:custGeom>
          <a:blipFill rotWithShape="1">
            <a:blip r:embed="rId7">
              <a:alphaModFix/>
            </a:blip>
            <a:stretch>
              <a:fillRect b="-16467" l="-41976" r="-27762" t="-19991"/>
            </a:stretch>
          </a:blipFill>
          <a:ln>
            <a:noFill/>
          </a:ln>
        </p:spPr>
      </p:sp>
      <p:pic>
        <p:nvPicPr>
          <p:cNvPr id="185" name="Google Shape;185;p5"/>
          <p:cNvPicPr preferRelativeResize="0"/>
          <p:nvPr/>
        </p:nvPicPr>
        <p:blipFill>
          <a:blip r:embed="rId8">
            <a:alphaModFix/>
          </a:blip>
          <a:stretch>
            <a:fillRect/>
          </a:stretch>
        </p:blipFill>
        <p:spPr>
          <a:xfrm>
            <a:off x="12096450" y="5734225"/>
            <a:ext cx="5770451" cy="3965124"/>
          </a:xfrm>
          <a:prstGeom prst="rect">
            <a:avLst/>
          </a:prstGeom>
          <a:noFill/>
          <a:ln>
            <a:noFill/>
          </a:ln>
        </p:spPr>
      </p:pic>
      <p:pic>
        <p:nvPicPr>
          <p:cNvPr id="186" name="Google Shape;186;p5"/>
          <p:cNvPicPr preferRelativeResize="0"/>
          <p:nvPr/>
        </p:nvPicPr>
        <p:blipFill>
          <a:blip r:embed="rId9">
            <a:alphaModFix/>
          </a:blip>
          <a:stretch>
            <a:fillRect/>
          </a:stretch>
        </p:blipFill>
        <p:spPr>
          <a:xfrm>
            <a:off x="3399750" y="5734225"/>
            <a:ext cx="4888474" cy="396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8E2"/>
        </a:solidFill>
      </p:bgPr>
    </p:bg>
    <p:spTree>
      <p:nvGrpSpPr>
        <p:cNvPr id="190" name="Shape 190"/>
        <p:cNvGrpSpPr/>
        <p:nvPr/>
      </p:nvGrpSpPr>
      <p:grpSpPr>
        <a:xfrm>
          <a:off x="0" y="0"/>
          <a:ext cx="0" cy="0"/>
          <a:chOff x="0" y="0"/>
          <a:chExt cx="0" cy="0"/>
        </a:xfrm>
      </p:grpSpPr>
      <p:grpSp>
        <p:nvGrpSpPr>
          <p:cNvPr id="191" name="Google Shape;191;p6"/>
          <p:cNvGrpSpPr/>
          <p:nvPr/>
        </p:nvGrpSpPr>
        <p:grpSpPr>
          <a:xfrm rot="1763389">
            <a:off x="-3172934" y="-3773625"/>
            <a:ext cx="4802606" cy="13280024"/>
            <a:chOff x="0" y="-38100"/>
            <a:chExt cx="1264892" cy="3497642"/>
          </a:xfrm>
        </p:grpSpPr>
        <p:sp>
          <p:nvSpPr>
            <p:cNvPr id="192" name="Google Shape;192;p6"/>
            <p:cNvSpPr/>
            <p:nvPr/>
          </p:nvSpPr>
          <p:spPr>
            <a:xfrm>
              <a:off x="0" y="0"/>
              <a:ext cx="1264892" cy="3459542"/>
            </a:xfrm>
            <a:custGeom>
              <a:rect b="b" l="l" r="r" t="t"/>
              <a:pathLst>
                <a:path extrusionOk="0" h="3459542" w="1264892">
                  <a:moveTo>
                    <a:pt x="0" y="0"/>
                  </a:moveTo>
                  <a:lnTo>
                    <a:pt x="1264892" y="0"/>
                  </a:lnTo>
                  <a:lnTo>
                    <a:pt x="1264892" y="3459542"/>
                  </a:lnTo>
                  <a:lnTo>
                    <a:pt x="0" y="3459542"/>
                  </a:lnTo>
                  <a:close/>
                </a:path>
              </a:pathLst>
            </a:custGeom>
            <a:solidFill>
              <a:srgbClr val="8FC2C0"/>
            </a:solidFill>
            <a:ln>
              <a:noFill/>
            </a:ln>
          </p:spPr>
        </p:sp>
        <p:sp>
          <p:nvSpPr>
            <p:cNvPr id="193" name="Google Shape;193;p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4" name="Google Shape;194;p6"/>
          <p:cNvSpPr/>
          <p:nvPr/>
        </p:nvSpPr>
        <p:spPr>
          <a:xfrm>
            <a:off x="1953969" y="0"/>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3">
              <a:alphaModFix/>
            </a:blip>
            <a:stretch>
              <a:fillRect b="0" l="0" r="0" t="0"/>
            </a:stretch>
          </a:blipFill>
          <a:ln>
            <a:noFill/>
          </a:ln>
        </p:spPr>
      </p:sp>
      <p:sp>
        <p:nvSpPr>
          <p:cNvPr id="195" name="Google Shape;195;p6"/>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4">
              <a:alphaModFix/>
            </a:blip>
            <a:stretch>
              <a:fillRect b="0" l="0" r="0" t="0"/>
            </a:stretch>
          </a:blipFill>
          <a:ln>
            <a:noFill/>
          </a:ln>
        </p:spPr>
      </p:sp>
      <p:grpSp>
        <p:nvGrpSpPr>
          <p:cNvPr id="196" name="Google Shape;196;p6"/>
          <p:cNvGrpSpPr/>
          <p:nvPr/>
        </p:nvGrpSpPr>
        <p:grpSpPr>
          <a:xfrm rot="-1676675">
            <a:off x="17413273" y="7854883"/>
            <a:ext cx="3956511" cy="5454007"/>
            <a:chOff x="0" y="-38100"/>
            <a:chExt cx="1042033" cy="1436431"/>
          </a:xfrm>
        </p:grpSpPr>
        <p:sp>
          <p:nvSpPr>
            <p:cNvPr id="197" name="Google Shape;197;p6"/>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198" name="Google Shape;198;p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p6"/>
          <p:cNvGrpSpPr/>
          <p:nvPr/>
        </p:nvGrpSpPr>
        <p:grpSpPr>
          <a:xfrm rot="-1676675">
            <a:off x="17666581" y="6797723"/>
            <a:ext cx="3956511" cy="5454007"/>
            <a:chOff x="0" y="-38100"/>
            <a:chExt cx="1042033" cy="1436431"/>
          </a:xfrm>
        </p:grpSpPr>
        <p:sp>
          <p:nvSpPr>
            <p:cNvPr id="200" name="Google Shape;200;p6"/>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A995A2"/>
            </a:solidFill>
            <a:ln>
              <a:noFill/>
            </a:ln>
          </p:spPr>
        </p:sp>
        <p:sp>
          <p:nvSpPr>
            <p:cNvPr id="201" name="Google Shape;201;p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2" name="Google Shape;202;p6"/>
          <p:cNvSpPr txBox="1"/>
          <p:nvPr/>
        </p:nvSpPr>
        <p:spPr>
          <a:xfrm>
            <a:off x="2829470" y="433114"/>
            <a:ext cx="12629100" cy="9780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None/>
            </a:pPr>
            <a:r>
              <a:rPr b="1" lang="en-US" sz="6353">
                <a:solidFill>
                  <a:srgbClr val="172F4F"/>
                </a:solidFill>
                <a:latin typeface="Sniglet"/>
                <a:ea typeface="Sniglet"/>
                <a:cs typeface="Sniglet"/>
                <a:sym typeface="Sniglet"/>
              </a:rPr>
              <a:t>Lambang</a:t>
            </a:r>
            <a:r>
              <a:rPr b="1" i="0" lang="en-US" sz="6353" u="none" cap="none" strike="noStrike">
                <a:solidFill>
                  <a:srgbClr val="172F4F"/>
                </a:solidFill>
                <a:latin typeface="Sniglet"/>
                <a:ea typeface="Sniglet"/>
                <a:cs typeface="Sniglet"/>
                <a:sym typeface="Sniglet"/>
              </a:rPr>
              <a:t>, </a:t>
            </a:r>
            <a:r>
              <a:rPr b="1" lang="en-US" sz="6353">
                <a:solidFill>
                  <a:srgbClr val="172F4F"/>
                </a:solidFill>
                <a:latin typeface="Sniglet"/>
                <a:ea typeface="Sniglet"/>
                <a:cs typeface="Sniglet"/>
                <a:sym typeface="Sniglet"/>
              </a:rPr>
              <a:t>Ikon, Logo</a:t>
            </a:r>
            <a:endParaRPr/>
          </a:p>
        </p:txBody>
      </p:sp>
      <p:sp>
        <p:nvSpPr>
          <p:cNvPr id="203" name="Google Shape;203;p6"/>
          <p:cNvSpPr txBox="1"/>
          <p:nvPr/>
        </p:nvSpPr>
        <p:spPr>
          <a:xfrm>
            <a:off x="-259875" y="4971062"/>
            <a:ext cx="18288000" cy="38223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lang="en-US" sz="2299">
                <a:solidFill>
                  <a:srgbClr val="172F4F"/>
                </a:solidFill>
                <a:latin typeface="Open Sans ExtraBold"/>
                <a:ea typeface="Open Sans ExtraBold"/>
                <a:cs typeface="Open Sans ExtraBold"/>
                <a:sym typeface="Open Sans ExtraBold"/>
              </a:rPr>
              <a:t>Lambang atau disebut juga simbol merupakan sebuah tanda yang tidak berkaitan dengan yang ditandainya. </a:t>
            </a:r>
            <a:endParaRPr sz="2299">
              <a:solidFill>
                <a:srgbClr val="172F4F"/>
              </a:solidFill>
              <a:latin typeface="Open Sans ExtraBold"/>
              <a:ea typeface="Open Sans ExtraBold"/>
              <a:cs typeface="Open Sans ExtraBold"/>
              <a:sym typeface="Open Sans ExtraBold"/>
            </a:endParaRPr>
          </a:p>
          <a:p>
            <a:pPr indent="0" lvl="0" marL="0" marR="0" rtl="0" algn="ctr">
              <a:lnSpc>
                <a:spcPct val="140017"/>
              </a:lnSpc>
              <a:spcBef>
                <a:spcPts val="0"/>
              </a:spcBef>
              <a:spcAft>
                <a:spcPts val="0"/>
              </a:spcAft>
              <a:buNone/>
            </a:pPr>
            <a:r>
              <a:rPr b="0" i="0" lang="en-US" sz="2299" u="none" cap="none" strike="noStrike">
                <a:solidFill>
                  <a:srgbClr val="172F4F"/>
                </a:solidFill>
                <a:latin typeface="Open Sans ExtraBold"/>
                <a:ea typeface="Open Sans ExtraBold"/>
                <a:cs typeface="Open Sans ExtraBold"/>
                <a:sym typeface="Open Sans ExtraBold"/>
              </a:rPr>
              <a:t>Icon atau ikon, adalah tanda yang mirip dengan objek yang diwakilinya. Dapat dikatakan ikon adalah tanda yang memiliki ciri-ciri sama dengan apa yang dimaksudkan. Ikon bukan hanya berupa gambar yang disederhanakan namun setiap gambar yang mewakili obyek yang direpresentasikan. Ikon tidak memerlukan kesepakatan (konvensi) dalam memaknainya. </a:t>
            </a:r>
            <a:endParaRPr/>
          </a:p>
          <a:p>
            <a:pPr indent="0" lvl="0" marL="0" marR="0" rtl="0" algn="ctr">
              <a:lnSpc>
                <a:spcPct val="140017"/>
              </a:lnSpc>
              <a:spcBef>
                <a:spcPts val="0"/>
              </a:spcBef>
              <a:spcAft>
                <a:spcPts val="0"/>
              </a:spcAft>
              <a:buNone/>
            </a:pPr>
            <a:r>
              <a:rPr lang="en-US" sz="2299">
                <a:solidFill>
                  <a:srgbClr val="172F4F"/>
                </a:solidFill>
                <a:latin typeface="Open Sans ExtraBold"/>
                <a:ea typeface="Open Sans ExtraBold"/>
                <a:cs typeface="Open Sans ExtraBold"/>
                <a:sym typeface="Open Sans ExtraBold"/>
              </a:rPr>
              <a:t>Logo merupakan suatu bentuk gambar atau sekedar sketsa dengan arti tertentu, dan mewakili suatu arti dari perusahaan, daerah, perkumpulan, produk, negara, dan hal-hal lainnya yang dianggap membutuhkan hal yang singkat dan mudah diingat sebagai pengganti dari nama sebenarnya.</a:t>
            </a:r>
            <a:endParaRPr/>
          </a:p>
        </p:txBody>
      </p:sp>
      <p:pic>
        <p:nvPicPr>
          <p:cNvPr id="204" name="Google Shape;204;p6"/>
          <p:cNvPicPr preferRelativeResize="0"/>
          <p:nvPr/>
        </p:nvPicPr>
        <p:blipFill>
          <a:blip r:embed="rId5">
            <a:alphaModFix/>
          </a:blip>
          <a:stretch>
            <a:fillRect/>
          </a:stretch>
        </p:blipFill>
        <p:spPr>
          <a:xfrm>
            <a:off x="1427438" y="1737776"/>
            <a:ext cx="3661486" cy="2928474"/>
          </a:xfrm>
          <a:prstGeom prst="rect">
            <a:avLst/>
          </a:prstGeom>
          <a:noFill/>
          <a:ln>
            <a:noFill/>
          </a:ln>
        </p:spPr>
      </p:pic>
      <p:pic>
        <p:nvPicPr>
          <p:cNvPr id="205" name="Google Shape;205;p6"/>
          <p:cNvPicPr preferRelativeResize="0"/>
          <p:nvPr/>
        </p:nvPicPr>
        <p:blipFill>
          <a:blip r:embed="rId6">
            <a:alphaModFix/>
          </a:blip>
          <a:stretch>
            <a:fillRect/>
          </a:stretch>
        </p:blipFill>
        <p:spPr>
          <a:xfrm>
            <a:off x="8373850" y="1890175"/>
            <a:ext cx="3255148" cy="2928476"/>
          </a:xfrm>
          <a:prstGeom prst="rect">
            <a:avLst/>
          </a:prstGeom>
          <a:noFill/>
          <a:ln>
            <a:noFill/>
          </a:ln>
        </p:spPr>
      </p:pic>
      <p:pic>
        <p:nvPicPr>
          <p:cNvPr id="206" name="Google Shape;206;p6"/>
          <p:cNvPicPr preferRelativeResize="0"/>
          <p:nvPr/>
        </p:nvPicPr>
        <p:blipFill>
          <a:blip r:embed="rId7">
            <a:alphaModFix/>
          </a:blip>
          <a:stretch>
            <a:fillRect/>
          </a:stretch>
        </p:blipFill>
        <p:spPr>
          <a:xfrm>
            <a:off x="13864250" y="2023000"/>
            <a:ext cx="4077975" cy="2643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AEA2"/>
        </a:solidFill>
      </p:bgPr>
    </p:bg>
    <p:spTree>
      <p:nvGrpSpPr>
        <p:cNvPr id="210" name="Shape 210"/>
        <p:cNvGrpSpPr/>
        <p:nvPr/>
      </p:nvGrpSpPr>
      <p:grpSpPr>
        <a:xfrm>
          <a:off x="0" y="0"/>
          <a:ext cx="0" cy="0"/>
          <a:chOff x="0" y="0"/>
          <a:chExt cx="0" cy="0"/>
        </a:xfrm>
      </p:grpSpPr>
      <p:grpSp>
        <p:nvGrpSpPr>
          <p:cNvPr id="211" name="Google Shape;211;p7"/>
          <p:cNvGrpSpPr/>
          <p:nvPr/>
        </p:nvGrpSpPr>
        <p:grpSpPr>
          <a:xfrm rot="-1676701">
            <a:off x="-2494202" y="481284"/>
            <a:ext cx="3956469" cy="5453949"/>
            <a:chOff x="0" y="-38100"/>
            <a:chExt cx="1042033" cy="1436431"/>
          </a:xfrm>
        </p:grpSpPr>
        <p:sp>
          <p:nvSpPr>
            <p:cNvPr id="212" name="Google Shape;212;p7"/>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213" name="Google Shape;213;p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4" name="Google Shape;214;p7"/>
          <p:cNvGrpSpPr/>
          <p:nvPr/>
        </p:nvGrpSpPr>
        <p:grpSpPr>
          <a:xfrm rot="-1676701">
            <a:off x="-4240926" y="3270140"/>
            <a:ext cx="6640549" cy="9654680"/>
            <a:chOff x="0" y="-38100"/>
            <a:chExt cx="1748951" cy="2542796"/>
          </a:xfrm>
        </p:grpSpPr>
        <p:sp>
          <p:nvSpPr>
            <p:cNvPr id="215" name="Google Shape;215;p7"/>
            <p:cNvSpPr/>
            <p:nvPr/>
          </p:nvSpPr>
          <p:spPr>
            <a:xfrm>
              <a:off x="0" y="0"/>
              <a:ext cx="1748951" cy="2504696"/>
            </a:xfrm>
            <a:custGeom>
              <a:rect b="b" l="l" r="r" t="t"/>
              <a:pathLst>
                <a:path extrusionOk="0" h="2504696" w="1748951">
                  <a:moveTo>
                    <a:pt x="0" y="0"/>
                  </a:moveTo>
                  <a:lnTo>
                    <a:pt x="1748951" y="0"/>
                  </a:lnTo>
                  <a:lnTo>
                    <a:pt x="1748951" y="2504696"/>
                  </a:lnTo>
                  <a:lnTo>
                    <a:pt x="0" y="2504696"/>
                  </a:lnTo>
                  <a:close/>
                </a:path>
              </a:pathLst>
            </a:custGeom>
            <a:solidFill>
              <a:srgbClr val="F4E8E2"/>
            </a:solidFill>
            <a:ln>
              <a:noFill/>
            </a:ln>
          </p:spPr>
        </p:sp>
        <p:sp>
          <p:nvSpPr>
            <p:cNvPr id="216" name="Google Shape;216;p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7" name="Google Shape;217;p7"/>
          <p:cNvSpPr/>
          <p:nvPr/>
        </p:nvSpPr>
        <p:spPr>
          <a:xfrm>
            <a:off x="670999" y="1685290"/>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3">
              <a:alphaModFix/>
            </a:blip>
            <a:stretch>
              <a:fillRect b="0" l="0" r="0" t="0"/>
            </a:stretch>
          </a:blipFill>
          <a:ln>
            <a:noFill/>
          </a:ln>
        </p:spPr>
      </p:sp>
      <p:sp>
        <p:nvSpPr>
          <p:cNvPr id="218" name="Google Shape;218;p7"/>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4">
              <a:alphaModFix/>
            </a:blip>
            <a:stretch>
              <a:fillRect b="0" l="0" r="0" t="0"/>
            </a:stretch>
          </a:blipFill>
          <a:ln>
            <a:noFill/>
          </a:ln>
        </p:spPr>
      </p:sp>
      <p:grpSp>
        <p:nvGrpSpPr>
          <p:cNvPr id="219" name="Google Shape;219;p7"/>
          <p:cNvGrpSpPr/>
          <p:nvPr/>
        </p:nvGrpSpPr>
        <p:grpSpPr>
          <a:xfrm rot="-1676701">
            <a:off x="17413273" y="7854875"/>
            <a:ext cx="3956469" cy="5453949"/>
            <a:chOff x="0" y="-38100"/>
            <a:chExt cx="1042033" cy="1436431"/>
          </a:xfrm>
        </p:grpSpPr>
        <p:sp>
          <p:nvSpPr>
            <p:cNvPr id="220" name="Google Shape;220;p7"/>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221" name="Google Shape;221;p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2" name="Google Shape;222;p7"/>
          <p:cNvGrpSpPr/>
          <p:nvPr/>
        </p:nvGrpSpPr>
        <p:grpSpPr>
          <a:xfrm rot="-1676701">
            <a:off x="17666581" y="6797715"/>
            <a:ext cx="3956469" cy="5453949"/>
            <a:chOff x="0" y="-38100"/>
            <a:chExt cx="1042033" cy="1436431"/>
          </a:xfrm>
        </p:grpSpPr>
        <p:sp>
          <p:nvSpPr>
            <p:cNvPr id="223" name="Google Shape;223;p7"/>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F4E8E2"/>
            </a:solidFill>
            <a:ln>
              <a:noFill/>
            </a:ln>
          </p:spPr>
        </p:sp>
        <p:sp>
          <p:nvSpPr>
            <p:cNvPr id="224" name="Google Shape;224;p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5" name="Google Shape;225;p7"/>
          <p:cNvSpPr txBox="1"/>
          <p:nvPr/>
        </p:nvSpPr>
        <p:spPr>
          <a:xfrm>
            <a:off x="2137340" y="1247829"/>
            <a:ext cx="14013320" cy="1645608"/>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11450" u="none" cap="none" strike="noStrike">
                <a:solidFill>
                  <a:srgbClr val="172F4F"/>
                </a:solidFill>
                <a:latin typeface="Arial"/>
                <a:ea typeface="Arial"/>
                <a:cs typeface="Arial"/>
                <a:sym typeface="Arial"/>
              </a:rPr>
              <a:t>TOK </a:t>
            </a:r>
            <a:endParaRPr/>
          </a:p>
        </p:txBody>
      </p:sp>
      <p:sp>
        <p:nvSpPr>
          <p:cNvPr id="226" name="Google Shape;226;p7"/>
          <p:cNvSpPr/>
          <p:nvPr/>
        </p:nvSpPr>
        <p:spPr>
          <a:xfrm>
            <a:off x="4708135" y="3725798"/>
            <a:ext cx="10687370" cy="4939695"/>
          </a:xfrm>
          <a:custGeom>
            <a:rect b="b" l="l" r="r" t="t"/>
            <a:pathLst>
              <a:path extrusionOk="0" h="4939695" w="10687370">
                <a:moveTo>
                  <a:pt x="0" y="0"/>
                </a:moveTo>
                <a:lnTo>
                  <a:pt x="10687369" y="0"/>
                </a:lnTo>
                <a:lnTo>
                  <a:pt x="10687369" y="4939695"/>
                </a:lnTo>
                <a:lnTo>
                  <a:pt x="0" y="4939695"/>
                </a:lnTo>
                <a:lnTo>
                  <a:pt x="0" y="0"/>
                </a:lnTo>
                <a:close/>
              </a:path>
            </a:pathLst>
          </a:custGeom>
          <a:blipFill rotWithShape="1">
            <a:blip r:embed="rId5">
              <a:alphaModFix/>
            </a:blip>
            <a:stretch>
              <a:fillRect b="0" l="0" r="0" t="0"/>
            </a:stretch>
          </a:blipFill>
          <a:ln>
            <a:noFill/>
          </a:ln>
        </p:spPr>
      </p:sp>
      <p:sp>
        <p:nvSpPr>
          <p:cNvPr id="227" name="Google Shape;227;p7"/>
          <p:cNvSpPr txBox="1"/>
          <p:nvPr/>
        </p:nvSpPr>
        <p:spPr>
          <a:xfrm>
            <a:off x="6942813" y="4135974"/>
            <a:ext cx="7862805" cy="157998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980" u="none" cap="none" strike="noStrike">
                <a:solidFill>
                  <a:srgbClr val="000000"/>
                </a:solidFill>
                <a:latin typeface="Poppins"/>
                <a:ea typeface="Poppins"/>
                <a:cs typeface="Poppins"/>
                <a:sym typeface="Poppins"/>
              </a:rPr>
              <a:t>Bagaimana kamu mengetahui apa yang kamu ketahui?</a:t>
            </a:r>
            <a:endParaRPr/>
          </a:p>
          <a:p>
            <a:pPr indent="0" lvl="0" marL="0" marR="0" rtl="0" algn="l">
              <a:lnSpc>
                <a:spcPct val="140000"/>
              </a:lnSpc>
              <a:spcBef>
                <a:spcPts val="0"/>
              </a:spcBef>
              <a:spcAft>
                <a:spcPts val="0"/>
              </a:spcAft>
              <a:buNone/>
            </a:pPr>
            <a:r>
              <a:t/>
            </a:r>
            <a:endParaRPr b="1" i="0" sz="2980" u="none" cap="none" strike="noStrike">
              <a:solidFill>
                <a:srgbClr val="000000"/>
              </a:solidFill>
              <a:latin typeface="Poppins"/>
              <a:ea typeface="Poppins"/>
              <a:cs typeface="Poppins"/>
              <a:sym typeface="Poppins"/>
            </a:endParaRPr>
          </a:p>
        </p:txBody>
      </p:sp>
      <p:sp>
        <p:nvSpPr>
          <p:cNvPr id="228" name="Google Shape;228;p7"/>
          <p:cNvSpPr/>
          <p:nvPr/>
        </p:nvSpPr>
        <p:spPr>
          <a:xfrm rot="1071259">
            <a:off x="2564084" y="3985712"/>
            <a:ext cx="626861" cy="4596983"/>
          </a:xfrm>
          <a:custGeom>
            <a:rect b="b" l="l" r="r" t="t"/>
            <a:pathLst>
              <a:path extrusionOk="0" h="4596983" w="626861">
                <a:moveTo>
                  <a:pt x="0" y="0"/>
                </a:moveTo>
                <a:lnTo>
                  <a:pt x="626861" y="0"/>
                </a:lnTo>
                <a:lnTo>
                  <a:pt x="626861" y="4596982"/>
                </a:lnTo>
                <a:lnTo>
                  <a:pt x="0" y="4596982"/>
                </a:lnTo>
                <a:lnTo>
                  <a:pt x="0" y="0"/>
                </a:lnTo>
                <a:close/>
              </a:path>
            </a:pathLst>
          </a:custGeom>
          <a:blipFill rotWithShape="1">
            <a:blip r:embed="rId6">
              <a:alphaModFix/>
            </a:blip>
            <a:stretch>
              <a:fillRect b="0" l="0" r="0" t="0"/>
            </a:stretch>
          </a:blipFill>
          <a:ln>
            <a:noFill/>
          </a:ln>
        </p:spPr>
      </p:sp>
      <p:sp>
        <p:nvSpPr>
          <p:cNvPr id="229" name="Google Shape;229;p7"/>
          <p:cNvSpPr/>
          <p:nvPr/>
        </p:nvSpPr>
        <p:spPr>
          <a:xfrm>
            <a:off x="308540" y="8568094"/>
            <a:ext cx="3657600" cy="839872"/>
          </a:xfrm>
          <a:custGeom>
            <a:rect b="b" l="l" r="r" t="t"/>
            <a:pathLst>
              <a:path extrusionOk="0" h="839872" w="3657600">
                <a:moveTo>
                  <a:pt x="0" y="0"/>
                </a:moveTo>
                <a:lnTo>
                  <a:pt x="3657600" y="0"/>
                </a:lnTo>
                <a:lnTo>
                  <a:pt x="3657600" y="839872"/>
                </a:lnTo>
                <a:lnTo>
                  <a:pt x="0" y="839872"/>
                </a:lnTo>
                <a:lnTo>
                  <a:pt x="0" y="0"/>
                </a:lnTo>
                <a:close/>
              </a:path>
            </a:pathLst>
          </a:custGeom>
          <a:blipFill rotWithShape="1">
            <a:blip r:embed="rId7">
              <a:alphaModFix/>
            </a:blip>
            <a:stretch>
              <a:fillRect b="0" l="0" r="0" t="0"/>
            </a:stretch>
          </a:blipFill>
          <a:ln>
            <a:noFill/>
          </a:ln>
        </p:spPr>
      </p:sp>
      <p:sp>
        <p:nvSpPr>
          <p:cNvPr id="230" name="Google Shape;230;p7"/>
          <p:cNvSpPr txBox="1"/>
          <p:nvPr/>
        </p:nvSpPr>
        <p:spPr>
          <a:xfrm>
            <a:off x="6755778" y="6641177"/>
            <a:ext cx="7838100" cy="2423700"/>
          </a:xfrm>
          <a:prstGeom prst="rect">
            <a:avLst/>
          </a:prstGeom>
          <a:noFill/>
          <a:ln>
            <a:noFill/>
          </a:ln>
        </p:spPr>
        <p:txBody>
          <a:bodyPr anchorCtr="0" anchor="t" bIns="0" lIns="0" spcFirstLastPara="1" rIns="0" wrap="square" tIns="0">
            <a:spAutoFit/>
          </a:bodyPr>
          <a:lstStyle/>
          <a:p>
            <a:pPr indent="0" lvl="0" marL="0" marR="0" rtl="0" algn="ctr">
              <a:lnSpc>
                <a:spcPct val="140032"/>
              </a:lnSpc>
              <a:spcBef>
                <a:spcPts val="0"/>
              </a:spcBef>
              <a:spcAft>
                <a:spcPts val="0"/>
              </a:spcAft>
              <a:buNone/>
            </a:pPr>
            <a:r>
              <a:rPr b="0" i="0" lang="en-US" sz="1893" u="none" cap="none" strike="noStrike">
                <a:solidFill>
                  <a:srgbClr val="000000"/>
                </a:solidFill>
                <a:latin typeface="Open Sans ExtraBold"/>
                <a:ea typeface="Open Sans ExtraBold"/>
                <a:cs typeface="Open Sans ExtraBold"/>
                <a:sym typeface="Open Sans ExtraBold"/>
              </a:rPr>
              <a:t>Bagaimana kamu mengetahui bahwa gambar </a:t>
            </a:r>
            <a:r>
              <a:rPr lang="en-US" sz="1893">
                <a:latin typeface="Open Sans ExtraBold"/>
                <a:ea typeface="Open Sans ExtraBold"/>
                <a:cs typeface="Open Sans ExtraBold"/>
                <a:sym typeface="Open Sans ExtraBold"/>
              </a:rPr>
              <a:t>Burung Garuda yang sedang merentangkan kedua sayapnya dan mencengkram lima buah anak panah di atas perisai yang bertuliskan peta Indonesia </a:t>
            </a:r>
            <a:r>
              <a:rPr b="0" i="0" lang="en-US" sz="1893" u="none" cap="none" strike="noStrike">
                <a:solidFill>
                  <a:srgbClr val="000000"/>
                </a:solidFill>
                <a:latin typeface="Open Sans ExtraBold"/>
                <a:ea typeface="Open Sans ExtraBold"/>
                <a:cs typeface="Open Sans ExtraBold"/>
                <a:sym typeface="Open Sans ExtraBold"/>
              </a:rPr>
              <a:t>adalah simbol visual dari TNI Angkatan Udara? </a:t>
            </a:r>
            <a:endParaRPr sz="800"/>
          </a:p>
          <a:p>
            <a:pPr indent="0" lvl="0" marL="0" marR="0" rtl="0" algn="ctr">
              <a:lnSpc>
                <a:spcPct val="140032"/>
              </a:lnSpc>
              <a:spcBef>
                <a:spcPts val="0"/>
              </a:spcBef>
              <a:spcAft>
                <a:spcPts val="0"/>
              </a:spcAft>
              <a:buNone/>
            </a:pPr>
            <a:r>
              <a:t/>
            </a:r>
            <a:endParaRPr b="0" i="0" sz="2493" u="none" cap="none" strike="noStrike">
              <a:solidFill>
                <a:srgbClr val="000000"/>
              </a:solidFill>
              <a:latin typeface="Open Sans ExtraBold"/>
              <a:ea typeface="Open Sans ExtraBold"/>
              <a:cs typeface="Open Sans ExtraBold"/>
              <a:sym typeface="Open Sans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C2C0"/>
        </a:solidFill>
      </p:bgPr>
    </p:bg>
    <p:spTree>
      <p:nvGrpSpPr>
        <p:cNvPr id="234" name="Shape 234"/>
        <p:cNvGrpSpPr/>
        <p:nvPr/>
      </p:nvGrpSpPr>
      <p:grpSpPr>
        <a:xfrm>
          <a:off x="0" y="0"/>
          <a:ext cx="0" cy="0"/>
          <a:chOff x="0" y="0"/>
          <a:chExt cx="0" cy="0"/>
        </a:xfrm>
      </p:grpSpPr>
      <p:grpSp>
        <p:nvGrpSpPr>
          <p:cNvPr id="235" name="Google Shape;235;p9"/>
          <p:cNvGrpSpPr/>
          <p:nvPr/>
        </p:nvGrpSpPr>
        <p:grpSpPr>
          <a:xfrm rot="-1676701">
            <a:off x="-3150530" y="-525331"/>
            <a:ext cx="3956469" cy="5453949"/>
            <a:chOff x="0" y="-38100"/>
            <a:chExt cx="1042033" cy="1436431"/>
          </a:xfrm>
        </p:grpSpPr>
        <p:sp>
          <p:nvSpPr>
            <p:cNvPr id="236" name="Google Shape;236;p9"/>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F4E8E2"/>
            </a:solidFill>
            <a:ln>
              <a:noFill/>
            </a:ln>
          </p:spPr>
        </p:sp>
        <p:sp>
          <p:nvSpPr>
            <p:cNvPr id="237" name="Google Shape;237;p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8" name="Google Shape;238;p9"/>
          <p:cNvGrpSpPr/>
          <p:nvPr/>
        </p:nvGrpSpPr>
        <p:grpSpPr>
          <a:xfrm rot="-1676701">
            <a:off x="-4240926" y="3270140"/>
            <a:ext cx="6640549" cy="9654680"/>
            <a:chOff x="0" y="-38100"/>
            <a:chExt cx="1748951" cy="2542796"/>
          </a:xfrm>
        </p:grpSpPr>
        <p:sp>
          <p:nvSpPr>
            <p:cNvPr id="239" name="Google Shape;239;p9"/>
            <p:cNvSpPr/>
            <p:nvPr/>
          </p:nvSpPr>
          <p:spPr>
            <a:xfrm>
              <a:off x="0" y="0"/>
              <a:ext cx="1748951" cy="2504696"/>
            </a:xfrm>
            <a:custGeom>
              <a:rect b="b" l="l" r="r" t="t"/>
              <a:pathLst>
                <a:path extrusionOk="0" h="2504696" w="1748951">
                  <a:moveTo>
                    <a:pt x="0" y="0"/>
                  </a:moveTo>
                  <a:lnTo>
                    <a:pt x="1748951" y="0"/>
                  </a:lnTo>
                  <a:lnTo>
                    <a:pt x="1748951" y="2504696"/>
                  </a:lnTo>
                  <a:lnTo>
                    <a:pt x="0" y="2504696"/>
                  </a:lnTo>
                  <a:close/>
                </a:path>
              </a:pathLst>
            </a:custGeom>
            <a:solidFill>
              <a:srgbClr val="E4AEA2"/>
            </a:solidFill>
            <a:ln>
              <a:noFill/>
            </a:ln>
          </p:spPr>
        </p:sp>
        <p:sp>
          <p:nvSpPr>
            <p:cNvPr id="240" name="Google Shape;240;p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1" name="Google Shape;241;p9"/>
          <p:cNvSpPr/>
          <p:nvPr/>
        </p:nvSpPr>
        <p:spPr>
          <a:xfrm>
            <a:off x="6018588" y="1028700"/>
            <a:ext cx="4698022" cy="3758418"/>
          </a:xfrm>
          <a:custGeom>
            <a:rect b="b" l="l" r="r" t="t"/>
            <a:pathLst>
              <a:path extrusionOk="0" h="3758418" w="4698022">
                <a:moveTo>
                  <a:pt x="0" y="0"/>
                </a:moveTo>
                <a:lnTo>
                  <a:pt x="4698022" y="0"/>
                </a:lnTo>
                <a:lnTo>
                  <a:pt x="4698022" y="3758418"/>
                </a:lnTo>
                <a:lnTo>
                  <a:pt x="0" y="3758418"/>
                </a:lnTo>
                <a:lnTo>
                  <a:pt x="0" y="0"/>
                </a:lnTo>
                <a:close/>
              </a:path>
            </a:pathLst>
          </a:custGeom>
          <a:blipFill rotWithShape="1">
            <a:blip r:embed="rId3">
              <a:alphaModFix/>
            </a:blip>
            <a:stretch>
              <a:fillRect b="0" l="0" r="0" t="0"/>
            </a:stretch>
          </a:blipFill>
          <a:ln>
            <a:noFill/>
          </a:ln>
        </p:spPr>
      </p:sp>
      <p:sp>
        <p:nvSpPr>
          <p:cNvPr id="242" name="Google Shape;242;p9"/>
          <p:cNvSpPr txBox="1"/>
          <p:nvPr/>
        </p:nvSpPr>
        <p:spPr>
          <a:xfrm>
            <a:off x="3242570" y="2165883"/>
            <a:ext cx="14580607" cy="4286004"/>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14980" u="none" cap="none" strike="noStrike">
                <a:solidFill>
                  <a:srgbClr val="172F4F"/>
                </a:solidFill>
                <a:latin typeface="Arial"/>
                <a:ea typeface="Arial"/>
                <a:cs typeface="Arial"/>
                <a:sym typeface="Arial"/>
              </a:rPr>
              <a:t>SAMPUL MAJALAH</a:t>
            </a:r>
            <a:endParaRPr/>
          </a:p>
        </p:txBody>
      </p:sp>
      <p:sp>
        <p:nvSpPr>
          <p:cNvPr id="243" name="Google Shape;243;p9"/>
          <p:cNvSpPr/>
          <p:nvPr/>
        </p:nvSpPr>
        <p:spPr>
          <a:xfrm>
            <a:off x="634863" y="493536"/>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4">
              <a:alphaModFix/>
            </a:blip>
            <a:stretch>
              <a:fillRect b="0" l="0" r="0" t="0"/>
            </a:stretch>
          </a:blipFill>
          <a:ln>
            <a:noFill/>
          </a:ln>
        </p:spPr>
      </p:sp>
      <p:sp>
        <p:nvSpPr>
          <p:cNvPr id="244" name="Google Shape;244;p9"/>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5">
              <a:alphaModFix/>
            </a:blip>
            <a:stretch>
              <a:fillRect b="0" l="0" r="0" t="0"/>
            </a:stretch>
          </a:blipFill>
          <a:ln>
            <a:noFill/>
          </a:ln>
        </p:spPr>
      </p:sp>
      <p:grpSp>
        <p:nvGrpSpPr>
          <p:cNvPr id="245" name="Google Shape;245;p9"/>
          <p:cNvGrpSpPr/>
          <p:nvPr/>
        </p:nvGrpSpPr>
        <p:grpSpPr>
          <a:xfrm rot="-1676701">
            <a:off x="17413273" y="7854875"/>
            <a:ext cx="3956469" cy="5453949"/>
            <a:chOff x="0" y="-38100"/>
            <a:chExt cx="1042033" cy="1436431"/>
          </a:xfrm>
        </p:grpSpPr>
        <p:sp>
          <p:nvSpPr>
            <p:cNvPr id="246" name="Google Shape;246;p9"/>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F4E8E2"/>
            </a:solidFill>
            <a:ln>
              <a:noFill/>
            </a:ln>
          </p:spPr>
        </p:sp>
        <p:sp>
          <p:nvSpPr>
            <p:cNvPr id="247" name="Google Shape;247;p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8" name="Google Shape;248;p9"/>
          <p:cNvGrpSpPr/>
          <p:nvPr/>
        </p:nvGrpSpPr>
        <p:grpSpPr>
          <a:xfrm rot="-1676701">
            <a:off x="17666581" y="6797715"/>
            <a:ext cx="3956469" cy="5453949"/>
            <a:chOff x="0" y="-38100"/>
            <a:chExt cx="1042033" cy="1436431"/>
          </a:xfrm>
        </p:grpSpPr>
        <p:sp>
          <p:nvSpPr>
            <p:cNvPr id="249" name="Google Shape;249;p9"/>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A995A2"/>
            </a:solidFill>
            <a:ln>
              <a:noFill/>
            </a:ln>
          </p:spPr>
        </p:sp>
        <p:sp>
          <p:nvSpPr>
            <p:cNvPr id="250" name="Google Shape;250;p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8E2"/>
        </a:solidFill>
      </p:bgPr>
    </p:bg>
    <p:spTree>
      <p:nvGrpSpPr>
        <p:cNvPr id="254" name="Shape 254"/>
        <p:cNvGrpSpPr/>
        <p:nvPr/>
      </p:nvGrpSpPr>
      <p:grpSpPr>
        <a:xfrm>
          <a:off x="0" y="0"/>
          <a:ext cx="0" cy="0"/>
          <a:chOff x="0" y="0"/>
          <a:chExt cx="0" cy="0"/>
        </a:xfrm>
      </p:grpSpPr>
      <p:grpSp>
        <p:nvGrpSpPr>
          <p:cNvPr id="255" name="Google Shape;255;p10"/>
          <p:cNvGrpSpPr/>
          <p:nvPr/>
        </p:nvGrpSpPr>
        <p:grpSpPr>
          <a:xfrm rot="1763350">
            <a:off x="-3172879" y="-3773611"/>
            <a:ext cx="4802636" cy="13280108"/>
            <a:chOff x="0" y="-38100"/>
            <a:chExt cx="1264892" cy="3497642"/>
          </a:xfrm>
        </p:grpSpPr>
        <p:sp>
          <p:nvSpPr>
            <p:cNvPr id="256" name="Google Shape;256;p10"/>
            <p:cNvSpPr/>
            <p:nvPr/>
          </p:nvSpPr>
          <p:spPr>
            <a:xfrm>
              <a:off x="0" y="0"/>
              <a:ext cx="1264892" cy="3459542"/>
            </a:xfrm>
            <a:custGeom>
              <a:rect b="b" l="l" r="r" t="t"/>
              <a:pathLst>
                <a:path extrusionOk="0" h="3459542" w="1264892">
                  <a:moveTo>
                    <a:pt x="0" y="0"/>
                  </a:moveTo>
                  <a:lnTo>
                    <a:pt x="1264892" y="0"/>
                  </a:lnTo>
                  <a:lnTo>
                    <a:pt x="1264892" y="3459542"/>
                  </a:lnTo>
                  <a:lnTo>
                    <a:pt x="0" y="3459542"/>
                  </a:lnTo>
                  <a:close/>
                </a:path>
              </a:pathLst>
            </a:custGeom>
            <a:solidFill>
              <a:srgbClr val="8FC2C0"/>
            </a:solidFill>
            <a:ln>
              <a:noFill/>
            </a:ln>
          </p:spPr>
        </p:sp>
        <p:sp>
          <p:nvSpPr>
            <p:cNvPr id="257" name="Google Shape;257;p1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8" name="Google Shape;258;p10"/>
          <p:cNvSpPr/>
          <p:nvPr/>
        </p:nvSpPr>
        <p:spPr>
          <a:xfrm>
            <a:off x="1953969" y="0"/>
            <a:ext cx="1838528" cy="2057400"/>
          </a:xfrm>
          <a:custGeom>
            <a:rect b="b" l="l" r="r" t="t"/>
            <a:pathLst>
              <a:path extrusionOk="0" h="2057400" w="1838528">
                <a:moveTo>
                  <a:pt x="0" y="0"/>
                </a:moveTo>
                <a:lnTo>
                  <a:pt x="1838528" y="0"/>
                </a:lnTo>
                <a:lnTo>
                  <a:pt x="1838528" y="2057400"/>
                </a:lnTo>
                <a:lnTo>
                  <a:pt x="0" y="2057400"/>
                </a:lnTo>
                <a:lnTo>
                  <a:pt x="0" y="0"/>
                </a:lnTo>
                <a:close/>
              </a:path>
            </a:pathLst>
          </a:custGeom>
          <a:blipFill rotWithShape="1">
            <a:blip r:embed="rId3">
              <a:alphaModFix/>
            </a:blip>
            <a:stretch>
              <a:fillRect b="0" l="0" r="0" t="0"/>
            </a:stretch>
          </a:blipFill>
          <a:ln>
            <a:noFill/>
          </a:ln>
        </p:spPr>
      </p:sp>
      <p:sp>
        <p:nvSpPr>
          <p:cNvPr id="259" name="Google Shape;259;p10"/>
          <p:cNvSpPr/>
          <p:nvPr/>
        </p:nvSpPr>
        <p:spPr>
          <a:xfrm>
            <a:off x="16433806" y="-438013"/>
            <a:ext cx="3708389" cy="2461021"/>
          </a:xfrm>
          <a:custGeom>
            <a:rect b="b" l="l" r="r" t="t"/>
            <a:pathLst>
              <a:path extrusionOk="0" h="2461021" w="3708389">
                <a:moveTo>
                  <a:pt x="0" y="0"/>
                </a:moveTo>
                <a:lnTo>
                  <a:pt x="3708388" y="0"/>
                </a:lnTo>
                <a:lnTo>
                  <a:pt x="3708388" y="2461021"/>
                </a:lnTo>
                <a:lnTo>
                  <a:pt x="0" y="2461021"/>
                </a:lnTo>
                <a:lnTo>
                  <a:pt x="0" y="0"/>
                </a:lnTo>
                <a:close/>
              </a:path>
            </a:pathLst>
          </a:custGeom>
          <a:blipFill rotWithShape="1">
            <a:blip r:embed="rId4">
              <a:alphaModFix/>
            </a:blip>
            <a:stretch>
              <a:fillRect b="0" l="0" r="0" t="0"/>
            </a:stretch>
          </a:blipFill>
          <a:ln>
            <a:noFill/>
          </a:ln>
        </p:spPr>
      </p:sp>
      <p:grpSp>
        <p:nvGrpSpPr>
          <p:cNvPr id="260" name="Google Shape;260;p10"/>
          <p:cNvGrpSpPr/>
          <p:nvPr/>
        </p:nvGrpSpPr>
        <p:grpSpPr>
          <a:xfrm rot="-1676701">
            <a:off x="17413273" y="7854875"/>
            <a:ext cx="3956469" cy="5453949"/>
            <a:chOff x="0" y="-38100"/>
            <a:chExt cx="1042033" cy="1436431"/>
          </a:xfrm>
        </p:grpSpPr>
        <p:sp>
          <p:nvSpPr>
            <p:cNvPr id="261" name="Google Shape;261;p10"/>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8FC2C0"/>
            </a:solidFill>
            <a:ln>
              <a:noFill/>
            </a:ln>
          </p:spPr>
        </p:sp>
        <p:sp>
          <p:nvSpPr>
            <p:cNvPr id="262" name="Google Shape;262;p1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10"/>
          <p:cNvGrpSpPr/>
          <p:nvPr/>
        </p:nvGrpSpPr>
        <p:grpSpPr>
          <a:xfrm rot="-1676701">
            <a:off x="17666581" y="6797715"/>
            <a:ext cx="3956469" cy="5453949"/>
            <a:chOff x="0" y="-38100"/>
            <a:chExt cx="1042033" cy="1436431"/>
          </a:xfrm>
        </p:grpSpPr>
        <p:sp>
          <p:nvSpPr>
            <p:cNvPr id="264" name="Google Shape;264;p10"/>
            <p:cNvSpPr/>
            <p:nvPr/>
          </p:nvSpPr>
          <p:spPr>
            <a:xfrm>
              <a:off x="0" y="0"/>
              <a:ext cx="1042033" cy="1398331"/>
            </a:xfrm>
            <a:custGeom>
              <a:rect b="b" l="l" r="r" t="t"/>
              <a:pathLst>
                <a:path extrusionOk="0" h="1398331" w="1042033">
                  <a:moveTo>
                    <a:pt x="0" y="0"/>
                  </a:moveTo>
                  <a:lnTo>
                    <a:pt x="1042033" y="0"/>
                  </a:lnTo>
                  <a:lnTo>
                    <a:pt x="1042033" y="1398331"/>
                  </a:lnTo>
                  <a:lnTo>
                    <a:pt x="0" y="1398331"/>
                  </a:lnTo>
                  <a:close/>
                </a:path>
              </a:pathLst>
            </a:custGeom>
            <a:solidFill>
              <a:srgbClr val="A995A2"/>
            </a:solidFill>
            <a:ln>
              <a:noFill/>
            </a:ln>
          </p:spPr>
        </p:sp>
        <p:sp>
          <p:nvSpPr>
            <p:cNvPr id="265" name="Google Shape;265;p1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6" name="Google Shape;266;p10"/>
          <p:cNvSpPr/>
          <p:nvPr/>
        </p:nvSpPr>
        <p:spPr>
          <a:xfrm>
            <a:off x="5483563" y="2008365"/>
            <a:ext cx="7344414" cy="7023558"/>
          </a:xfrm>
          <a:custGeom>
            <a:rect b="b" l="l" r="r" t="t"/>
            <a:pathLst>
              <a:path extrusionOk="0" h="7023558" w="7344414">
                <a:moveTo>
                  <a:pt x="0" y="0"/>
                </a:moveTo>
                <a:lnTo>
                  <a:pt x="7344414" y="0"/>
                </a:lnTo>
                <a:lnTo>
                  <a:pt x="7344414" y="7023558"/>
                </a:lnTo>
                <a:lnTo>
                  <a:pt x="0" y="7023558"/>
                </a:lnTo>
                <a:lnTo>
                  <a:pt x="0" y="0"/>
                </a:lnTo>
                <a:close/>
              </a:path>
            </a:pathLst>
          </a:custGeom>
          <a:blipFill rotWithShape="1">
            <a:blip r:embed="rId5">
              <a:alphaModFix/>
            </a:blip>
            <a:stretch>
              <a:fillRect b="0" l="-5915" r="-5915" t="-159"/>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